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SpecialPlsOnTitleSld="0">
  <p:sldMasterIdLst>
    <p:sldMasterId id="2147483685" r:id="rId1"/>
  </p:sldMasterIdLst>
  <p:notesMasterIdLst>
    <p:notesMasterId r:id="rId2"/>
  </p:notesMasterIdLst>
  <p:handoutMasterIdLst>
    <p:handoutMasterId r:id="rId3"/>
  </p:handoutMasterIdLst>
  <p:sldIdLst>
    <p:sldId id="319" r:id="rId4"/>
    <p:sldId id="279" r:id="rId5"/>
    <p:sldId id="337" r:id="rId6"/>
    <p:sldId id="338" r:id="rId7"/>
    <p:sldId id="339" r:id="rId8"/>
    <p:sldId id="340" r:id="rId9"/>
    <p:sldId id="342" r:id="rId10"/>
    <p:sldId id="343" r:id="rId11"/>
    <p:sldId id="344" r:id="rId12"/>
    <p:sldId id="345" r:id="rId13"/>
    <p:sldId id="346" r:id="rId14"/>
    <p:sldId id="347" r:id="rId15"/>
    <p:sldId id="348" r:id="rId16"/>
    <p:sldId id="349" r:id="rId17"/>
    <p:sldId id="350" r:id="rId18"/>
    <p:sldId id="351" r:id="rId19"/>
    <p:sldId id="352" r:id="rId20"/>
    <p:sldId id="353" r:id="rId21"/>
    <p:sldId id="354" r:id="rId22"/>
    <p:sldId id="355" r:id="rId23"/>
    <p:sldId id="356" r:id="rId24"/>
    <p:sldId id="357" r:id="rId25"/>
    <p:sldId id="358" r:id="rId26"/>
    <p:sldId id="359"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375" r:id="rId43"/>
    <p:sldId id="376" r:id="rId44"/>
    <p:sldId id="377" r:id="rId45"/>
    <p:sldId id="380" r:id="rId46"/>
    <p:sldId id="378" r:id="rId47"/>
    <p:sldId id="381" r:id="rId48"/>
    <p:sldId id="382" r:id="rId49"/>
    <p:sldId id="383" r:id="rId50"/>
    <p:sldId id="385" r:id="rId51"/>
    <p:sldId id="386" r:id="rId52"/>
    <p:sldId id="387" r:id="rId53"/>
    <p:sldId id="379" r:id="rId54"/>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id="{B68C2B71-D818-4E74-B3D0-24D0F8C917E3}" name="시작">
          <p14:sldIdLst>
            <p14:sldId id="319"/>
          </p14:sldIdLst>
        </p14:section>
        <p14:section id="{FF903505-45CE-4FDE-900C-B7F30543DFE6}" name="목차">
          <p14:sldIdLst>
            <p14:sldId id="279"/>
          </p14:sldIdLst>
        </p14:section>
        <p14:section id="{1E4A4C8E-A5B1-4E9D-8FE9-32B537025E36}" name="1. 개발배경">
          <p14:sldIdLst>
            <p14:sldId id="337"/>
            <p14:sldId id="338"/>
          </p14:sldIdLst>
        </p14:section>
        <p14:section id="{883AB68A-3442-4F28-BA9B-C2439738B327}" name="2. 개발환경">
          <p14:sldIdLst>
            <p14:sldId id="339"/>
            <p14:sldId id="340"/>
          </p14:sldIdLst>
        </p14:section>
        <p14:section id="{D4560460-0985-4ADD-8528-E4F29783BA2B}" name="3. 역할분담">
          <p14:sldIdLst>
            <p14:sldId id="342"/>
          </p14:sldIdLst>
        </p14:section>
        <p14:section id="{B47A65D6-AE04-438D-BB83-7446C100F438}" name="4-2. 산출물(요구사항 정의서)">
          <p14:sldIdLst>
            <p14:sldId id="343"/>
          </p14:sldIdLst>
        </p14:section>
        <p14:section id="{6178C2B9-DF36-450D-8479-5C402836DCCF}" name="4-3. 산출물(유스케이스)">
          <p14:sldIdLst>
            <p14:sldId id="344"/>
            <p14:sldId id="345"/>
          </p14:sldIdLst>
        </p14:section>
        <p14:section id="{1CA87C60-FCF6-4923-93DE-6D5D12D55FE4}" name="4-4. 산출물(클래스 다이어그램)">
          <p14:sldIdLst>
            <p14:sldId id="346"/>
            <p14:sldId id="347"/>
            <p14:sldId id="348"/>
            <p14:sldId id="349"/>
            <p14:sldId id="350"/>
            <p14:sldId id="351"/>
            <p14:sldId id="352"/>
            <p14:sldId id="353"/>
            <p14:sldId id="354"/>
            <p14:sldId id="355"/>
            <p14:sldId id="356"/>
          </p14:sldIdLst>
        </p14:section>
        <p14:section id="{CA6F87C7-F4A1-4EC0-959B-DAAAD5403183}" name="4-5. 산출물(시퀀스 다이어그램)">
          <p14:sldIdLst>
            <p14:sldId id="357"/>
            <p14:sldId id="358"/>
            <p14:sldId id="359"/>
            <p14:sldId id="360"/>
            <p14:sldId id="361"/>
            <p14:sldId id="362"/>
            <p14:sldId id="363"/>
            <p14:sldId id="364"/>
            <p14:sldId id="365"/>
            <p14:sldId id="366"/>
            <p14:sldId id="367"/>
            <p14:sldId id="368"/>
            <p14:sldId id="369"/>
            <p14:sldId id="370"/>
            <p14:sldId id="371"/>
            <p14:sldId id="372"/>
            <p14:sldId id="373"/>
            <p14:sldId id="374"/>
          </p14:sldIdLst>
        </p14:section>
        <p14:section id="{80F8D8B7-8336-424F-AC04-99E1EDCE1ACF}" name="4-6. 산출물(ERD)">
          <p14:sldIdLst>
            <p14:sldId id="375"/>
            <p14:sldId id="376"/>
            <p14:sldId id="377"/>
          </p14:sldIdLst>
        </p14:section>
        <p14:section id="{72B35DC7-B7CC-4EA1-BBF6-472965497FD1}" name="5. 주요코드">
          <p14:sldIdLst>
            <p14:sldId id="380"/>
            <p14:sldId id="378"/>
            <p14:sldId id="381"/>
            <p14:sldId id="382"/>
            <p14:sldId id="383"/>
            <p14:sldId id="385"/>
            <p14:sldId id="386"/>
            <p14:sldId id="387"/>
          </p14:sldIdLst>
        </p14:section>
        <p14:section id="{B7DBBCCD-307C-4E24-A5EE-E1F2EBD29E50}" name="작품시연">
          <p14:sldIdLst>
            <p14:sldId id="379"/>
          </p14:sldIdLst>
        </p14:section>
      </p14:sectionLst>
    </p:ext>
  </p:extLst>
</p:presentation>
</file>

<file path=ppt/commentAuthors.xml><?xml version="1.0" encoding="utf-8"?>
<p:cmAuthorLs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mAuthor id="0" name="enjoyworks" initials="e" lastIdx="17" clrIdx="0"/>
</p:cmAuthorLst>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DE67981-C926-4AC7-AA08-ACFD1CD1FBA1}" styleName="Normal Style 4 - Accent 1">
    <a:wholeTbl>
      <a:tcTxStyle>
        <a:fontRef idx="minor">
          <a:scrgbClr r="0" g="0" b="0"/>
        </a:fontRef>
        <a:schemeClr val="dk1"/>
      </a:tcTxStyle>
      <a:tcStyle>
        <a:tcBdr>
          <a:left>
            <a:ln w="40000" cmpd="sng">
              <a:solidFill>
                <a:schemeClr val="accent1"/>
              </a:solidFill>
            </a:ln>
          </a:left>
          <a:right>
            <a:ln w="40000" cmpd="sng">
              <a:solidFill>
                <a:schemeClr val="accent1"/>
              </a:solidFill>
            </a:ln>
          </a:right>
          <a:top>
            <a:ln w="40000" cmpd="sng">
              <a:solidFill>
                <a:schemeClr val="accent1"/>
              </a:solidFill>
            </a:ln>
          </a:top>
          <a:bottom>
            <a:ln w="400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lum val="90000"/>
            </a:schemeClr>
          </a:solidFill>
        </a:fill>
      </a:tcStyle>
    </a:wholeTbl>
    <a:band1H>
      <a:tcTxStyle/>
      <a:tcStyle>
        <a:tcBdr/>
        <a:fill>
          <a:solidFill>
            <a:schemeClr val="accent1">
              <a:tint val="50000"/>
            </a:schemeClr>
          </a:solidFill>
        </a:fill>
      </a:tcStyle>
    </a:band1H>
    <a:band1V>
      <a:tcTxStyle/>
      <a:tcStyle>
        <a:tcBdr/>
        <a:fill>
          <a:solidFill>
            <a:schemeClr val="accent1">
              <a:tint val="5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fontRef idx="minor">
          <a:scrgbClr r="0" g="0" b="0"/>
        </a:fontRef>
        <a:schemeClr val="accent1">
          <a:shade val="80000"/>
        </a:schemeClr>
      </a:tcTxStyle>
      <a:tcStyle>
        <a:tcBdr>
          <a:bottom>
            <a:ln w="35400" cmpd="sng">
              <a:solidFill>
                <a:schemeClr val="accent1">
                  <a:shade val="80000"/>
                </a:schemeClr>
              </a:solidFill>
            </a:ln>
          </a:bottom>
        </a:tcBdr>
        <a:fill>
          <a:solidFill>
            <a:schemeClr val="accent1">
              <a:tint val="20000"/>
            </a:schemeClr>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p:restoredLeft sz="18547" autoAdjust="0"/>
    <p:restoredTop sz="99874" autoAdjust="0"/>
  </p:normalViewPr>
  <p:slideViewPr>
    <p:cSldViewPr>
      <p:cViewPr varScale="1">
        <p:scale>
          <a:sx n="100" d="100"/>
          <a:sy n="100" d="100"/>
        </p:scale>
        <p:origin x="432" y="102"/>
      </p:cViewPr>
      <p:guideLst>
        <p:guide orient="horz" pos="2159"/>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notesMaster" Target="notesMasters/notes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handoutMaster" Target="handoutMasters/handout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commentAuthors" Target="commentAuthors.xml"  /><Relationship Id="rId56" Type="http://schemas.openxmlformats.org/officeDocument/2006/relationships/presProps" Target="presProps.xml"  /><Relationship Id="rId57" Type="http://schemas.openxmlformats.org/officeDocument/2006/relationships/viewProps" Target="viewProps.xml"  /><Relationship Id="rId58" Type="http://schemas.openxmlformats.org/officeDocument/2006/relationships/theme" Target="theme/theme1.xml"  /><Relationship Id="rId59" Type="http://schemas.openxmlformats.org/officeDocument/2006/relationships/tableStyles" Target="tableStyles.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45659" cy="496332"/>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2021-04-26</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하나의 숙소를 등록할 때 </a:t>
            </a:r>
            <a:r>
              <a:rPr lang="en-US" altLang="ko-KR"/>
              <a:t>*3</a:t>
            </a:r>
            <a:r>
              <a:rPr lang="ko-KR" altLang="en-US"/>
              <a:t>개</a:t>
            </a:r>
            <a:r>
              <a:rPr lang="en-US" altLang="ko-KR"/>
              <a:t>*</a:t>
            </a:r>
            <a:r>
              <a:rPr lang="ko-KR" altLang="en-US"/>
              <a:t>의 테이블 정보를 입력함 </a:t>
            </a:r>
            <a:r>
              <a:rPr lang="en-US" altLang="ko-KR"/>
              <a:t>(</a:t>
            </a:r>
            <a:r>
              <a:rPr lang="ko-KR" altLang="en-US"/>
              <a:t>숙소</a:t>
            </a:r>
            <a:r>
              <a:rPr lang="en-US" altLang="ko-KR"/>
              <a:t>, </a:t>
            </a:r>
            <a:r>
              <a:rPr lang="ko-KR" altLang="en-US"/>
              <a:t>숙소이미지</a:t>
            </a:r>
            <a:r>
              <a:rPr lang="en-US" altLang="ko-KR"/>
              <a:t>, </a:t>
            </a:r>
            <a:r>
              <a:rPr lang="ko-KR" altLang="en-US"/>
              <a:t>편의시설</a:t>
            </a:r>
            <a:r>
              <a:rPr lang="en-US" altLang="ko-KR"/>
              <a:t>)</a:t>
            </a:r>
            <a:r>
              <a:rPr lang="ko-KR" altLang="en-US"/>
              <a:t> </a:t>
            </a:r>
            <a:endParaRPr lang="ko-KR" altLang="en-US"/>
          </a:p>
          <a:p>
            <a:pPr lvl="0">
              <a:defRPr/>
            </a:pPr>
            <a:r>
              <a:rPr lang="ko-KR" altLang="en-US"/>
              <a:t>숙소</a:t>
            </a:r>
            <a:r>
              <a:rPr lang="en-US" altLang="ko-KR"/>
              <a:t>, </a:t>
            </a:r>
            <a:r>
              <a:rPr lang="ko-KR" altLang="en-US"/>
              <a:t>편의시설정보는 일반적인 요청 데이터처리를 통해 </a:t>
            </a:r>
            <a:r>
              <a:rPr lang="en-US" altLang="ko-KR"/>
              <a:t>form </a:t>
            </a:r>
            <a:r>
              <a:rPr lang="ko-KR" altLang="en-US"/>
              <a:t>정보로부터 입력데이터를 가져오고</a:t>
            </a:r>
            <a:endParaRPr lang="ko-KR" altLang="en-US"/>
          </a:p>
          <a:p>
            <a:pPr lvl="0">
              <a:defRPr/>
            </a:pPr>
            <a:r>
              <a:rPr lang="ko-KR" altLang="en-US"/>
              <a:t>숙소이미지 정보는 파일처리를 통해 등록된 파일정보를 가져온다</a:t>
            </a:r>
            <a:r>
              <a:rPr lang="en-US" altLang="ko-KR"/>
              <a:t>.</a:t>
            </a:r>
            <a:endParaRPr lang="ko-KR"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하나의 메소드에 </a:t>
            </a:r>
            <a:r>
              <a:rPr lang="en-US" altLang="ko-KR"/>
              <a:t>3</a:t>
            </a:r>
            <a:r>
              <a:rPr lang="ko-KR" altLang="en-US"/>
              <a:t>번의 </a:t>
            </a:r>
            <a:r>
              <a:rPr lang="en-US" altLang="ko-KR"/>
              <a:t>DB</a:t>
            </a:r>
            <a:r>
              <a:rPr lang="ko-KR" altLang="en-US"/>
              <a:t>접근이 있기 때문에 </a:t>
            </a:r>
            <a:endParaRPr lang="ko-KR" altLang="en-US"/>
          </a:p>
          <a:p>
            <a:pPr lvl="0">
              <a:defRPr/>
            </a:pPr>
            <a:r>
              <a:rPr lang="ko-KR" altLang="en-US"/>
              <a:t>숙소</a:t>
            </a:r>
            <a:r>
              <a:rPr lang="en-US" altLang="ko-KR"/>
              <a:t>,</a:t>
            </a:r>
            <a:r>
              <a:rPr lang="ko-KR" altLang="en-US"/>
              <a:t>편의시설</a:t>
            </a:r>
            <a:r>
              <a:rPr lang="en-US" altLang="ko-KR"/>
              <a:t>,</a:t>
            </a:r>
            <a:r>
              <a:rPr lang="ko-KR" altLang="en-US"/>
              <a:t>숙소이미지에 대한 </a:t>
            </a:r>
            <a:r>
              <a:rPr lang="en-US" altLang="ko-KR"/>
              <a:t>DB </a:t>
            </a:r>
            <a:r>
              <a:rPr lang="ko-KR" altLang="en-US"/>
              <a:t>삽입결과를 모두 받아와서</a:t>
            </a:r>
            <a:r>
              <a:rPr lang="en-US" altLang="ko-KR"/>
              <a:t> </a:t>
            </a:r>
            <a:r>
              <a:rPr lang="ko-KR" altLang="en-US"/>
              <a:t>각각의 삽입결과가 모두 성공 경우에만 </a:t>
            </a:r>
            <a:r>
              <a:rPr lang="en-US" altLang="ko-KR"/>
              <a:t>commit</a:t>
            </a:r>
            <a:r>
              <a:rPr lang="ko-KR" altLang="en-US"/>
              <a:t>이 되도록 하여</a:t>
            </a:r>
            <a:endParaRPr lang="ko-KR" altLang="en-US"/>
          </a:p>
          <a:p>
            <a:pPr lvl="0">
              <a:defRPr/>
            </a:pPr>
            <a:r>
              <a:rPr lang="ko-KR" altLang="en-US"/>
              <a:t>트랜잭션의 원자성을 보장할 수 있도록 했습니다</a:t>
            </a:r>
            <a:r>
              <a:rPr lang="en-US" altLang="ko-KR"/>
              <a:t>.</a:t>
            </a:r>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Descriptio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nvGraphicFramePr>
        <p:xfrm>
          <a:off x="47328" y="60081"/>
          <a:ext cx="12101777" cy="6493030"/>
        </p:xfrm>
        <a:graphic>
          <a:graphicData uri="http://schemas.openxmlformats.org/drawingml/2006/table">
            <a:tbl>
              <a:tblPr firstRow="1" bandRow="1">
                <a:tableStyleId>{5C22544A-7EE6-4342-B048-85BDC9FD1C3A}</a:tableStyleId>
              </a:tblPr>
              <a:tblGrid>
                <a:gridCol w="1158240"/>
                <a:gridCol w="2976331"/>
                <a:gridCol w="1055397"/>
                <a:gridCol w="3361093"/>
                <a:gridCol w="2370770"/>
                <a:gridCol w="555955"/>
                <a:gridCol w="623991"/>
              </a:tblGrid>
              <a:tr h="116840">
                <a:tc>
                  <a:txBody>
                    <a:bodyPr vert="horz" lIns="121920" tIns="60960" rIns="121920" bIns="60960" anchor="ctr" anchorCtr="0"/>
                    <a:p>
                      <a:pPr marL="0" marR="0" indent="0" algn="l" defTabSz="914400" rtl="0" eaLnBrk="1" latinLnBrk="1" hangingPunct="1">
                        <a:lnSpc>
                          <a:spcPct val="100000"/>
                        </a:lnSpc>
                        <a:spcBef>
                          <a:spcPts val="0"/>
                        </a:spcBef>
                        <a:spcAft>
                          <a:spcPts val="0"/>
                        </a:spcAft>
                        <a:buClrTx/>
                        <a:buFontTx/>
                        <a:buNone/>
                        <a:defRPr/>
                      </a:pPr>
                      <a:endParaRPr lang="ko-KR" altLang="en-US"/>
                    </a:p>
                  </a:txBody>
                  <a:tcPr marL="121920" marR="121920" marT="60960" marB="60960" anchor="ctr">
                    <a:lnB w="3175" cap="flat" cmpd="sng" algn="ctr">
                      <a:solidFill>
                        <a:schemeClr val="bg1">
                          <a:lumMod val="85000"/>
                        </a:schemeClr>
                      </a:solidFill>
                      <a:prstDash val="solid"/>
                      <a:round/>
                      <a:headEnd w="med" len="med"/>
                      <a:tailEnd w="med" len="med"/>
                    </a:lnB>
                    <a:solidFill>
                      <a:schemeClr val="bg1">
                        <a:lumMod val="95000"/>
                      </a:schemeClr>
                    </a:solidFill>
                  </a:tcPr>
                </a:tc>
                <a:tc>
                  <a:txBody>
                    <a:bodyPr vert="horz" lIns="121920" tIns="60960" rIns="121920" bIns="60960" anchor="ctr" anchorCtr="0"/>
                    <a:p>
                      <a:pPr latinLnBrk="1">
                        <a:defRPr/>
                      </a:pPr>
                      <a:endParaRPr lang="ko-KR" altLang="en-US" sz="10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noFill/>
                  </a:tcPr>
                </a:tc>
                <a:tc>
                  <a:txBody>
                    <a:bodyPr vert="horz" lIns="121920" tIns="60960" rIns="121920" bIns="60960" anchor="ctr" anchorCtr="0"/>
                    <a:p>
                      <a:pPr marL="0" marR="0" indent="0" algn="l" defTabSz="914400" rtl="0" eaLnBrk="1" latinLnBrk="1" hangingPunct="1">
                        <a:lnSpc>
                          <a:spcPct val="100000"/>
                        </a:lnSpc>
                        <a:spcBef>
                          <a:spcPts val="0"/>
                        </a:spcBef>
                        <a:spcAft>
                          <a:spcPts val="0"/>
                        </a:spcAft>
                        <a:buClrTx/>
                        <a:buFontTx/>
                        <a:buNone/>
                        <a:defRPr/>
                      </a:pPr>
                      <a:endParaRPr lang="ko-KR" altLang="en-US"/>
                    </a:p>
                  </a:txBody>
                  <a:tcPr marL="121920" marR="121920" marT="60960" marB="60960" anchor="ctr">
                    <a:lnB w="3175" cap="flat" cmpd="sng" algn="ctr">
                      <a:solidFill>
                        <a:schemeClr val="bg1">
                          <a:lumMod val="85000"/>
                        </a:schemeClr>
                      </a:solidFill>
                      <a:prstDash val="solid"/>
                      <a:round/>
                      <a:headEnd w="med" len="med"/>
                      <a:tailEnd w="med" len="med"/>
                    </a:lnB>
                    <a:solidFill>
                      <a:schemeClr val="bg1">
                        <a:lumMod val="95000"/>
                      </a:schemeClr>
                    </a:solidFill>
                  </a:tcPr>
                </a:tc>
                <a:tc>
                  <a:txBody>
                    <a:bodyPr vert="horz" lIns="121920" tIns="60960" rIns="121920" bIns="60960" anchor="ctr" anchorCtr="0"/>
                    <a:p>
                      <a:pPr latinLnBrk="1">
                        <a:defRPr/>
                      </a:pPr>
                      <a:endParaRPr lang="ko-KR" altLang="en-US" sz="1000">
                        <a:solidFill>
                          <a:schemeClr val="tx1"/>
                        </a:solidFill>
                        <a:latin typeface="+mn-ea"/>
                        <a:ea typeface="+mn-ea"/>
                        <a:cs typeface="+mn-cs"/>
                      </a:endParaRPr>
                    </a:p>
                  </a:txBody>
                  <a:tcPr marL="121920" marR="121920" marT="60960" marB="60960" anchor="ctr">
                    <a:lnR w="3175" cap="flat" cmpd="sng" algn="ctr">
                      <a:solidFill>
                        <a:schemeClr val="bg1">
                          <a:lumMod val="85000"/>
                        </a:schemeClr>
                      </a:solidFill>
                      <a:prstDash val="solid"/>
                      <a:round/>
                      <a:headEnd w="med" len="med"/>
                      <a:tailEnd w="med" len="med"/>
                    </a:lnR>
                    <a:lnB w="3175" cap="flat" cmpd="sng" algn="ctr">
                      <a:solidFill>
                        <a:schemeClr val="bg1">
                          <a:lumMod val="85000"/>
                        </a:schemeClr>
                      </a:solidFill>
                      <a:prstDash val="solid"/>
                      <a:round/>
                      <a:headEnd w="med" len="med"/>
                      <a:tailEnd w="med" len="med"/>
                    </a:lnB>
                    <a:noFill/>
                  </a:tcPr>
                </a:tc>
                <a:tc>
                  <a:txBody>
                    <a:bodyPr vert="horz" lIns="121920" tIns="60960" rIns="121920" bIns="60960" anchor="ctr" anchorCtr="0"/>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latin typeface="+mn-ea"/>
                          <a:ea typeface="+mn-ea"/>
                          <a:cs typeface="+mn-cs"/>
                        </a:rPr>
                        <a:t>Description.</a:t>
                      </a:r>
                      <a:endParaRPr lang="ko-KR" altLang="en-US" sz="1000" b="1">
                        <a:solidFill>
                          <a:schemeClr val="tx1"/>
                        </a:solidFill>
                        <a:latin typeface="+mn-ea"/>
                        <a:ea typeface="+mn-ea"/>
                        <a:cs typeface="+mn-cs"/>
                      </a:endParaRPr>
                    </a:p>
                  </a:txBody>
                  <a:tcPr marL="121920" marR="121920" marT="60960" marB="60960" anchor="ctr">
                    <a:lnL w="3175" cap="flat" cmpd="sng" algn="ctr">
                      <a:solidFill>
                        <a:schemeClr val="bg1">
                          <a:lumMod val="85000"/>
                        </a:schemeClr>
                      </a:solidFill>
                      <a:prstDash val="solid"/>
                      <a:round/>
                      <a:headEnd w="med" len="med"/>
                      <a:tailEnd w="med" len="med"/>
                    </a:lnL>
                    <a:lnB w="3175" cap="flat" cmpd="sng" algn="ctr">
                      <a:solidFill>
                        <a:schemeClr val="bg1">
                          <a:lumMod val="85000"/>
                        </a:schemeClr>
                      </a:solidFill>
                      <a:prstDash val="solid"/>
                      <a:round/>
                      <a:headEnd w="med" len="med"/>
                      <a:tailEnd w="med" len="med"/>
                    </a:lnB>
                    <a:solidFill>
                      <a:schemeClr val="bg1">
                        <a:lumMod val="95000"/>
                      </a:schemeClr>
                    </a:solidFill>
                  </a:tcPr>
                </a:tc>
                <a:tc>
                  <a:txBody>
                    <a:bodyPr vert="horz" lIns="121920" tIns="60960" rIns="121920" bIns="60960" anchor="ctr" anchorCtr="0"/>
                    <a:p>
                      <a:pPr marL="0" marR="0" indent="0" algn="l" defTabSz="914400" rtl="0" eaLnBrk="1" latinLnBrk="1" hangingPunct="1">
                        <a:lnSpc>
                          <a:spcPct val="100000"/>
                        </a:lnSpc>
                        <a:spcBef>
                          <a:spcPts val="0"/>
                        </a:spcBef>
                        <a:spcAft>
                          <a:spcPts val="0"/>
                        </a:spcAft>
                        <a:buClrTx/>
                        <a:buFontTx/>
                        <a:buNone/>
                        <a:defRPr/>
                      </a:pPr>
                      <a:r>
                        <a:rPr lang="en-US" altLang="ko-KR" sz="1000">
                          <a:solidFill>
                            <a:schemeClr val="tx1"/>
                          </a:solidFill>
                          <a:latin typeface="+mn-ea"/>
                          <a:ea typeface="+mn-ea"/>
                          <a:cs typeface="+mn-cs"/>
                        </a:rPr>
                        <a:t>Page.</a:t>
                      </a:r>
                      <a:endParaRPr lang="ko-KR" altLang="en-US" sz="10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solidFill>
                      <a:schemeClr val="bg1">
                        <a:lumMod val="95000"/>
                      </a:schemeClr>
                    </a:solidFill>
                  </a:tcPr>
                </a:tc>
                <a:tc>
                  <a:txBody>
                    <a:bodyPr vert="horz" lIns="121920" tIns="60960" rIns="121920" bIns="60960" anchor="ctr" anchorCtr="0"/>
                    <a:p>
                      <a:pPr marL="0" marR="0" indent="0" algn="r" defTabSz="914400" rtl="0" eaLnBrk="1" latinLnBrk="1" hangingPunct="1">
                        <a:lnSpc>
                          <a:spcPct val="100000"/>
                        </a:lnSpc>
                        <a:spcBef>
                          <a:spcPts val="0"/>
                        </a:spcBef>
                        <a:spcAft>
                          <a:spcPts val="0"/>
                        </a:spcAft>
                        <a:buClrTx/>
                        <a:buFontTx/>
                        <a:buNone/>
                        <a:defRPr/>
                      </a:pPr>
                      <a:endParaRPr lang="ko-KR" altLang="en-US" sz="12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noFill/>
                  </a:tcPr>
                </a:tc>
              </a:tr>
              <a:tr h="6094885">
                <a:tc gridSpan="4">
                  <a:txBody>
                    <a:bodyPr vert="horz" lIns="91440" tIns="45720" rIns="91440" bIns="45720" anchor="ctr" anchorCtr="0"/>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marL="91440" marR="91440" anchor="ctr">
                    <a:lnR w="3175" cap="flat" cmpd="sng" algn="ctr">
                      <a:solidFill>
                        <a:schemeClr val="bg1">
                          <a:lumMod val="85000"/>
                        </a:schemeClr>
                      </a:solidFill>
                      <a:prstDash val="solid"/>
                      <a:round/>
                      <a:headEnd w="med" len="med"/>
                      <a:tailEnd w="med" len="med"/>
                    </a:lnR>
                    <a:lnT w="3175" cap="flat" cmpd="sng" algn="ctr">
                      <a:solidFill>
                        <a:schemeClr val="bg1">
                          <a:lumMod val="85000"/>
                        </a:schemeClr>
                      </a:solidFill>
                      <a:prstDash val="solid"/>
                      <a:round/>
                      <a:headEnd w="med" len="med"/>
                      <a:tailEnd w="med" len="med"/>
                    </a:lnT>
                    <a:noFill/>
                  </a:tcPr>
                </a:tc>
                <a:tc hMerge="1">
                  <a:txBody>
                    <a:bodyPr/>
                    <a:p>
                      <a:pPr latinLnBrk="1">
                        <a:defRPr/>
                      </a:pPr>
                      <a:endParaRPr lang="ko-KR" altLang="en-US" sz="900">
                        <a:solidFill>
                          <a:schemeClr val="tx1"/>
                        </a:solidFill>
                        <a:latin typeface="+mn-ea"/>
                        <a:ea typeface="+mn-ea"/>
                        <a:cs typeface="+mn-cs"/>
                      </a:endParaRPr>
                    </a:p>
                  </a:txBody>
                  <a:tcPr marL="91440" marR="91440" anchor="ctr">
                    <a:solidFill>
                      <a:schemeClr val="bg1">
                        <a:lumMod val="95000"/>
                      </a:schemeClr>
                    </a:solidFill>
                  </a:tcPr>
                </a:tc>
                <a:tc hMerge="1">
                  <a:txBody>
                    <a:bodyPr/>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marL="91440" marR="91440" anchor="ctr">
                    <a:solidFill>
                      <a:schemeClr val="bg1">
                        <a:lumMod val="95000"/>
                      </a:schemeClr>
                    </a:solidFill>
                  </a:tcPr>
                </a:tc>
                <a:tc hMerge="1">
                  <a:txBody>
                    <a:bodyPr/>
                    <a:p>
                      <a:pPr latinLnBrk="1">
                        <a:defRPr/>
                      </a:pPr>
                      <a:endParaRPr lang="ko-KR" altLang="en-US" sz="900">
                        <a:solidFill>
                          <a:schemeClr val="tx1"/>
                        </a:solidFill>
                        <a:latin typeface="+mn-ea"/>
                        <a:ea typeface="+mn-ea"/>
                        <a:cs typeface="+mn-cs"/>
                      </a:endParaRPr>
                    </a:p>
                  </a:txBody>
                  <a:tcPr marL="91440" marR="91440" anchor="ctr">
                    <a:solidFill>
                      <a:schemeClr val="bg1">
                        <a:lumMod val="95000"/>
                      </a:schemeClr>
                    </a:solidFill>
                  </a:tcPr>
                </a:tc>
                <a:tc gridSpan="3">
                  <a:txBody>
                    <a:bodyPr vert="horz" lIns="121920" tIns="60960" rIns="121920" bIns="60960" anchor="ctr" anchorCtr="0"/>
                    <a:p>
                      <a:pPr marL="0" marR="0" indent="0" algn="l" defTabSz="914400" rtl="0" eaLnBrk="1" latinLnBrk="1" hangingPunct="1">
                        <a:lnSpc>
                          <a:spcPct val="100000"/>
                        </a:lnSpc>
                        <a:spcBef>
                          <a:spcPts val="0"/>
                        </a:spcBef>
                        <a:spcAft>
                          <a:spcPts val="0"/>
                        </a:spcAft>
                        <a:buClrTx/>
                        <a:buFontTx/>
                        <a:buNone/>
                        <a:defRPr/>
                      </a:pPr>
                      <a:endParaRPr lang="ko-KR" altLang="en-US" sz="1200">
                        <a:solidFill>
                          <a:schemeClr val="tx1"/>
                        </a:solidFill>
                        <a:latin typeface="+mn-ea"/>
                        <a:ea typeface="+mn-ea"/>
                        <a:cs typeface="+mn-cs"/>
                      </a:endParaRPr>
                    </a:p>
                  </a:txBody>
                  <a:tcPr marL="121920" marR="121920" marT="60960" marB="60960" anchor="ctr">
                    <a:lnL w="3175" cap="flat" cmpd="sng" algn="ctr">
                      <a:solidFill>
                        <a:schemeClr val="bg1">
                          <a:lumMod val="85000"/>
                        </a:schemeClr>
                      </a:solidFill>
                      <a:prstDash val="solid"/>
                      <a:round/>
                      <a:headEnd w="med" len="med"/>
                      <a:tailEnd w="med" len="med"/>
                    </a:lnL>
                    <a:lnT w="3175" cap="flat" cmpd="sng" algn="ctr">
                      <a:solidFill>
                        <a:schemeClr val="bg1">
                          <a:lumMod val="85000"/>
                        </a:schemeClr>
                      </a:solidFill>
                      <a:prstDash val="solid"/>
                      <a:round/>
                      <a:headEnd w="med" len="med"/>
                      <a:tailEnd w="med" len="med"/>
                    </a:lnT>
                    <a:noFill/>
                  </a:tcPr>
                </a:tc>
                <a:tc hMerge="1">
                  <a:txBody>
                    <a:bodyPr/>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marL="91440" marR="91440" anchor="ctr">
                    <a:solidFill>
                      <a:schemeClr val="bg1">
                        <a:lumMod val="95000"/>
                      </a:schemeClr>
                    </a:solidFill>
                  </a:tcPr>
                </a:tc>
                <a:tc hMerge="1">
                  <a:txBody>
                    <a:bodyPr/>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marL="91440" marR="91440" anchor="ctr">
                    <a:solidFill>
                      <a:schemeClr val="bg1">
                        <a:lumMod val="95000"/>
                      </a:schemeClr>
                    </a:solidFill>
                  </a:tcPr>
                </a:tc>
              </a:tr>
            </a:tbl>
          </a:graphicData>
        </a:graphic>
      </p:graphicFrame>
      <p:sp>
        <p:nvSpPr>
          <p:cNvPr id="24" name=""/>
          <p:cNvSpPr/>
          <p:nvPr userDrawn="1"/>
        </p:nvSpPr>
        <p:spPr>
          <a:xfrm>
            <a:off x="47328" y="72008"/>
            <a:ext cx="8533067" cy="1412776"/>
          </a:xfrm>
          <a:prstGeom prst="rect">
            <a:avLst/>
          </a:prstGeom>
          <a:solidFill>
            <a:schemeClr val="lt1"/>
          </a:solidFill>
          <a:ln>
            <a:solidFill>
              <a:schemeClr val="lt1"/>
            </a:solidFill>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p>
            <a:pPr algn="ctr">
              <a:defRPr/>
            </a:pP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목차"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609600" y="274638"/>
            <a:ext cx="10972800" cy="1143000"/>
          </a:xfrm>
          <a:prstGeom prst="rect">
            <a:avLst/>
          </a:prstGeom>
        </p:spPr>
        <p:txBody>
          <a:bodyPr/>
          <a:lstStyle>
            <a:lvl1pPr>
              <a:defRPr/>
            </a:lvl1pPr>
          </a:lstStyle>
          <a:p>
            <a:pPr lvl="0">
              <a:defRPr/>
            </a:pPr>
            <a:r>
              <a:rPr lang="ko-KR" altLang="en-US"/>
              <a:t>마스터 제목 스타일 편집</a:t>
            </a:r>
            <a:endParaRPr lang="ko-KR" altLang="en-US"/>
          </a:p>
        </p:txBody>
      </p:sp>
      <p:sp>
        <p:nvSpPr>
          <p:cNvPr id="8" name="텍스트 개체 틀 7"/>
          <p:cNvSpPr>
            <a:spLocks noGrp="1"/>
          </p:cNvSpPr>
          <p:nvPr>
            <p:ph type="body" sz="quarter" idx="14"/>
          </p:nvPr>
        </p:nvSpPr>
        <p:spPr>
          <a:xfrm>
            <a:off x="2857477" y="2214563"/>
            <a:ext cx="6477023" cy="3214687"/>
          </a:xfrm>
          <a:prstGeom prst="rect">
            <a:avLst/>
          </a:prstGeom>
        </p:spPr>
        <p:txBody>
          <a:bodyPr>
            <a:normAutofit/>
          </a:bodyPr>
          <a:lstStyle>
            <a:lvl1pPr>
              <a:lnSpc>
                <a:spcPct val="150000"/>
              </a:lnSpc>
              <a:defRPr sz="2400"/>
            </a:lvl1pPr>
          </a:lstStyle>
          <a:p>
            <a:pPr lvl="0">
              <a:defRPr/>
            </a:pPr>
            <a:r>
              <a:rPr lang="ko-KR" altLang="en-US"/>
              <a:t>첫째 목차</a:t>
            </a:r>
            <a:endParaRPr lang="ko-KR" altLang="en-US"/>
          </a:p>
          <a:p>
            <a:pPr lvl="0">
              <a:defRPr/>
            </a:pPr>
            <a:r>
              <a:rPr lang="ko-KR" altLang="en-US"/>
              <a:t>둘째 목차</a:t>
            </a:r>
            <a:endParaRPr lang="ko-KR" altLang="en-US"/>
          </a:p>
          <a:p>
            <a:pPr lvl="0">
              <a:defRPr/>
            </a:pPr>
            <a:r>
              <a:rPr lang="ko-KR" altLang="en-US"/>
              <a:t>셋째 목차</a:t>
            </a:r>
            <a:endParaRPr lang="ko-KR" altLang="en-US"/>
          </a:p>
          <a:p>
            <a:pPr lvl="0">
              <a:defRPr/>
            </a:pPr>
            <a:r>
              <a:rPr lang="ko-KR" altLang="en-US"/>
              <a:t>넷째 목차</a:t>
            </a:r>
            <a:endParaRPr lang="ko-KR" altLang="en-US"/>
          </a:p>
          <a:p>
            <a:pPr lvl="0">
              <a:defRPr/>
            </a:pPr>
            <a:r>
              <a:rPr lang="ko-KR" altLang="en-US"/>
              <a:t>다섯째 목차</a:t>
            </a:r>
            <a:endParaRPr lang="ko-KR" altLang="en-US"/>
          </a:p>
        </p:txBody>
      </p:sp>
      <p:sp>
        <p:nvSpPr>
          <p:cNvPr id="4" name="날짜 개체 틀 3"/>
          <p:cNvSpPr>
            <a:spLocks noGrp="1"/>
          </p:cNvSpPr>
          <p:nvPr>
            <p:ph type="dt" sz="half" idx="10"/>
          </p:nvPr>
        </p:nvSpPr>
        <p:spPr>
          <a:xfrm>
            <a:off x="609600" y="6356350"/>
            <a:ext cx="2844800" cy="365125"/>
          </a:xfrm>
          <a:prstGeom prst="rect">
            <a:avLst/>
          </a:prstGeom>
        </p:spPr>
        <p:txBody>
          <a:bodyPr/>
          <a:lstStyle/>
          <a:p>
            <a:pPr>
              <a:defRPr/>
            </a:pPr>
            <a:fld id="{956FEC12-A4C9-4837-AF94-AD867782C04C}" type="datetime1">
              <a:rPr lang="ko-KR" altLang="en-US"/>
              <a:pPr>
                <a:defRPr/>
              </a:pPr>
              <a:t>2021-04-23</a:t>
            </a:fld>
            <a:endParaRPr lang="ko-KR" altLang="en-US"/>
          </a:p>
        </p:txBody>
      </p:sp>
      <p:sp>
        <p:nvSpPr>
          <p:cNvPr id="5" name="바닥글 개체 틀 4"/>
          <p:cNvSpPr>
            <a:spLocks noGrp="1"/>
          </p:cNvSpPr>
          <p:nvPr>
            <p:ph type="ftr" sz="quarter" idx="11"/>
          </p:nvPr>
        </p:nvSpPr>
        <p:spPr>
          <a:xfrm>
            <a:off x="4165600" y="6356350"/>
            <a:ext cx="3860800" cy="365125"/>
          </a:xfrm>
          <a:prstGeom prst="rect">
            <a:avLst/>
          </a:prstGeom>
        </p:spPr>
        <p:txBody>
          <a:bodyPr/>
          <a:lstStyle/>
          <a:p>
            <a:pPr>
              <a:defRPr/>
            </a:pPr>
            <a:r>
              <a:rPr lang="ko-KR" altLang="en-US"/>
              <a:t/>
            </a:r>
            <a:endParaRPr lang="ko-KR" altLang="en-US"/>
          </a:p>
        </p:txBody>
      </p:sp>
      <p:sp>
        <p:nvSpPr>
          <p:cNvPr id="6" name="슬라이드 번호 개체 틀 5"/>
          <p:cNvSpPr>
            <a:spLocks noGrp="1"/>
          </p:cNvSpPr>
          <p:nvPr>
            <p:ph type="sldNum" sz="quarter" idx="12"/>
          </p:nvPr>
        </p:nvSpPr>
        <p:spPr>
          <a:xfrm>
            <a:off x="8737600" y="6356350"/>
            <a:ext cx="2844800" cy="365125"/>
          </a:xfrm>
          <a:prstGeom prst="rect">
            <a:avLst/>
          </a:prstGeom>
        </p:spPr>
        <p:txBody>
          <a:bodyPr/>
          <a:lstStyle/>
          <a:p>
            <a:pPr>
              <a:defRPr/>
            </a:pPr>
            <a:fld id="{AD22CD3B-FDDF-4998-970C-76E6E0BEC65F}" type="slidenum">
              <a:rPr lang="ko-KR" altLang="en-US"/>
              <a:pPr>
                <a:defRPr/>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theme" Target="../theme/theme1.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Office 테마">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ransition xmlns:mc="http://schemas.openxmlformats.org/markup-compatibility/2006" xmlns:hp="http://schemas.haansoft.com/office/presentation/8.0" mc:Ignorable="hp" hp:hslDur="500"/>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4.jpe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6.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7.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8.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9.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0.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1.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2.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4.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5.jpe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6.png"  /><Relationship Id="rId3" Type="http://schemas.openxmlformats.org/officeDocument/2006/relationships/image" Target="../media/image17.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8.png"  /><Relationship Id="rId3" Type="http://schemas.openxmlformats.org/officeDocument/2006/relationships/image" Target="../media/image19.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0.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1.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2.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3.png"  /><Relationship Id="rId3" Type="http://schemas.openxmlformats.org/officeDocument/2006/relationships/image" Target="../media/image24.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5.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6.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7.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8.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9.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0.jpe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2.jpe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7.pn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8.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9.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40.png"  /><Relationship Id="rId3" Type="http://schemas.openxmlformats.org/officeDocument/2006/relationships/image" Target="../media/image41.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42.png"  /><Relationship Id="rId3" Type="http://schemas.openxmlformats.org/officeDocument/2006/relationships/image" Target="../media/image43.pn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44.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45.png"  /><Relationship Id="rId3" Type="http://schemas.openxmlformats.org/officeDocument/2006/relationships/image" Target="../media/image46.pn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47.png"  /><Relationship Id="rId3" Type="http://schemas.openxmlformats.org/officeDocument/2006/relationships/image" Target="../media/image48.png"  /><Relationship Id="rId4" Type="http://schemas.openxmlformats.org/officeDocument/2006/relationships/image" Target="../media/image49.png"  /></Relationships>
</file>

<file path=ppt/slides/_rels/slide49.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5.xml"  /><Relationship Id="rId3" Type="http://schemas.openxmlformats.org/officeDocument/2006/relationships/image" Target="../media/image50.png"  /><Relationship Id="rId4" Type="http://schemas.openxmlformats.org/officeDocument/2006/relationships/image" Target="../media/image51.png"  /><Relationship Id="rId5" Type="http://schemas.openxmlformats.org/officeDocument/2006/relationships/image" Target="../media/image52.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0.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5.xml"  /><Relationship Id="rId3" Type="http://schemas.openxmlformats.org/officeDocument/2006/relationships/image" Target="../media/image50.png"  /><Relationship Id="rId4" Type="http://schemas.openxmlformats.org/officeDocument/2006/relationships/image" Target="../media/image53.png"  /><Relationship Id="rId5" Type="http://schemas.openxmlformats.org/officeDocument/2006/relationships/image" Target="../media/image54.png"  /><Relationship Id="rId6" Type="http://schemas.openxmlformats.org/officeDocument/2006/relationships/image" Target="../media/image55.png"  /><Relationship Id="rId7" Type="http://schemas.openxmlformats.org/officeDocument/2006/relationships/image" Target="../media/image56.pn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1.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jpe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idx="0"/>
          </p:nvPr>
        </p:nvSpPr>
        <p:spPr/>
        <p:txBody>
          <a:bodyPr/>
          <a:lstStyle/>
          <a:p>
            <a:pPr lvl="0">
              <a:defRPr/>
            </a:pPr>
            <a:r>
              <a:rPr lang="ko-KR" altLang="en-US"/>
              <a:t>숙소예약사이트 "일루와" 스토리보드</a:t>
            </a:r>
            <a:endParaRPr lang="ko-KR" altLang="en-US"/>
          </a:p>
        </p:txBody>
      </p:sp>
      <p:sp>
        <p:nvSpPr>
          <p:cNvPr id="4" name="텍스트 개체 틀 3"/>
          <p:cNvSpPr>
            <a:spLocks noGrp="1"/>
          </p:cNvSpPr>
          <p:nvPr>
            <p:ph type="body" sz="quarter" idx="10"/>
          </p:nvPr>
        </p:nvSpPr>
        <p:spPr>
          <a:xfrm>
            <a:off x="1687373" y="3332989"/>
            <a:ext cx="8953804" cy="2256251"/>
          </a:xfrm>
        </p:spPr>
        <p:txBody>
          <a:bodyPr/>
          <a:lstStyle/>
          <a:p>
            <a:pPr lvl="0" algn="r">
              <a:defRPr/>
            </a:pPr>
            <a:r>
              <a:rPr lang="ko-KR" altLang="en-US" sz="1600"/>
              <a:t>작성자 </a:t>
            </a:r>
            <a:r>
              <a:rPr lang="en-US" altLang="ko-KR" sz="1600"/>
              <a:t>:1</a:t>
            </a:r>
            <a:r>
              <a:rPr lang="ko-KR" altLang="en-US" sz="1600"/>
              <a:t>조 </a:t>
            </a:r>
            <a:endParaRPr lang="ko-KR" altLang="en-US" sz="1600"/>
          </a:p>
          <a:p>
            <a:pPr lvl="0" algn="r">
              <a:defRPr/>
            </a:pPr>
            <a:r>
              <a:rPr lang="ko-KR" altLang="en-US" sz="1600"/>
              <a:t>작성일 </a:t>
            </a:r>
            <a:r>
              <a:rPr lang="en-US" altLang="ko-KR" sz="1600"/>
              <a:t>:</a:t>
            </a:r>
            <a:r>
              <a:rPr lang="ko-KR" altLang="en-US" sz="1600"/>
              <a:t> </a:t>
            </a:r>
            <a:r>
              <a:rPr lang="en-US" altLang="ko-KR" sz="1600"/>
              <a:t>2021.04.25</a:t>
            </a:r>
            <a:endParaRPr lang="en-US" altLang="ko-KR" sz="16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유스케이스 다이어그램 </a:t>
            </a:r>
            <a:r>
              <a:rPr lang="en-US" altLang="ko-KR"/>
              <a:t>(</a:t>
            </a:r>
            <a:r>
              <a:rPr lang="ko-KR" altLang="en-US"/>
              <a:t>관리자</a:t>
            </a:r>
            <a:r>
              <a:rPr lang="en-US" altLang="ko-KR"/>
              <a:t>)</a:t>
            </a:r>
            <a:endParaRPr lang="en-US" altLang="ko-KR"/>
          </a:p>
        </p:txBody>
      </p:sp>
      <p:pic>
        <p:nvPicPr>
          <p:cNvPr id="21" name=""/>
          <p:cNvPicPr>
            <a:picLocks noChangeAspect="1"/>
          </p:cNvPicPr>
          <p:nvPr/>
        </p:nvPicPr>
        <p:blipFill rotWithShape="1">
          <a:blip r:embed="rId2"/>
          <a:stretch>
            <a:fillRect/>
          </a:stretch>
        </p:blipFill>
        <p:spPr>
          <a:xfrm>
            <a:off x="0" y="861368"/>
            <a:ext cx="12192000" cy="5996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클래스 </a:t>
            </a:r>
            <a:br>
              <a:rPr lang="ko-KR" altLang="en-US"/>
            </a:br>
            <a:r>
              <a:rPr lang="ko-KR" altLang="en-US"/>
              <a:t>다이어그램</a:t>
            </a:r>
            <a:br>
              <a:rPr lang="ko-KR" altLang="en-US"/>
            </a:br>
            <a:r>
              <a:rPr lang="en-US" altLang="ko-KR"/>
              <a:t>(</a:t>
            </a:r>
            <a:r>
              <a:rPr lang="ko-KR" altLang="en-US"/>
              <a:t>메인</a:t>
            </a:r>
            <a:r>
              <a:rPr lang="en-US" altLang="ko-KR"/>
              <a:t>,</a:t>
            </a:r>
            <a:r>
              <a:rPr lang="ko-KR" altLang="en-US"/>
              <a:t> </a:t>
            </a:r>
            <a:br>
              <a:rPr lang="ko-KR" altLang="en-US"/>
            </a:br>
            <a:r>
              <a:rPr lang="ko-KR" altLang="en-US"/>
              <a:t>회원가입</a:t>
            </a:r>
            <a:r>
              <a:rPr lang="en-US" altLang="ko-KR"/>
              <a:t>,</a:t>
            </a:r>
            <a:br>
              <a:rPr lang="ko-KR" altLang="en-US"/>
            </a:br>
            <a:r>
              <a:rPr lang="ko-KR" altLang="en-US"/>
              <a:t>로그인</a:t>
            </a:r>
            <a:r>
              <a:rPr lang="en-US" altLang="ko-KR"/>
              <a:t>,</a:t>
            </a:r>
            <a:br>
              <a:rPr lang="ko-KR" altLang="en-US"/>
            </a:br>
            <a:r>
              <a:rPr lang="ko-KR" altLang="en-US"/>
              <a:t>공지사항</a:t>
            </a:r>
            <a:r>
              <a:rPr lang="en-US" altLang="ko-KR"/>
              <a:t>,</a:t>
            </a:r>
            <a:br>
              <a:rPr lang="ko-KR" altLang="en-US"/>
            </a:br>
            <a:r>
              <a:rPr lang="ko-KR" altLang="en-US"/>
              <a:t>자유게시판</a:t>
            </a:r>
            <a:r>
              <a:rPr lang="en-US" altLang="ko-KR"/>
              <a:t>)</a:t>
            </a:r>
            <a:br>
              <a:rPr lang="ko-KR" altLang="en-US"/>
            </a:br>
            <a:r>
              <a:rPr lang="ko-KR" altLang="en-US"/>
              <a:t> </a:t>
            </a:r>
            <a:endParaRPr lang="ko-KR" altLang="en-US"/>
          </a:p>
        </p:txBody>
      </p:sp>
      <p:pic>
        <p:nvPicPr>
          <p:cNvPr id="20" name=""/>
          <p:cNvPicPr>
            <a:picLocks noChangeAspect="1"/>
          </p:cNvPicPr>
          <p:nvPr/>
        </p:nvPicPr>
        <p:blipFill rotWithShape="1">
          <a:blip r:embed="rId2"/>
          <a:stretch>
            <a:fillRect/>
          </a:stretch>
        </p:blipFill>
        <p:spPr>
          <a:xfrm>
            <a:off x="2855640" y="0"/>
            <a:ext cx="9157792"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클래스 다이어그램</a:t>
            </a:r>
            <a:r>
              <a:rPr lang="en-US" altLang="ko-KR"/>
              <a:t>(</a:t>
            </a:r>
            <a:r>
              <a:rPr lang="ko-KR" altLang="en-US"/>
              <a:t>호스트되기</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0" y="952390"/>
            <a:ext cx="12192000" cy="564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클래스 다이어그램</a:t>
            </a:r>
            <a:r>
              <a:rPr lang="en-US" altLang="ko-KR"/>
              <a:t>(</a:t>
            </a:r>
            <a:r>
              <a:rPr lang="ko-KR" altLang="en-US"/>
              <a:t>추천맛집</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0" y="1016538"/>
            <a:ext cx="12192000" cy="55088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클래스 다이어그램</a:t>
            </a:r>
            <a:r>
              <a:rPr lang="en-US" altLang="ko-KR"/>
              <a:t>(</a:t>
            </a:r>
            <a:r>
              <a:rPr lang="ko-KR" altLang="en-US"/>
              <a:t>숙소예약</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0" y="1340768"/>
            <a:ext cx="12192000" cy="49351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클래스 다이어그램</a:t>
            </a:r>
            <a:r>
              <a:rPr lang="en-US" altLang="ko-KR"/>
              <a:t>(</a:t>
            </a:r>
            <a:r>
              <a:rPr lang="ko-KR" altLang="en-US"/>
              <a:t>마이페이지</a:t>
            </a:r>
            <a:r>
              <a:rPr lang="en-US" altLang="ko-KR"/>
              <a:t>-</a:t>
            </a:r>
            <a:r>
              <a:rPr lang="ko-KR" altLang="en-US"/>
              <a:t>예약</a:t>
            </a:r>
            <a:r>
              <a:rPr lang="en-US" altLang="ko-KR"/>
              <a:t>)</a:t>
            </a:r>
            <a:endParaRPr lang="en-US" altLang="ko-KR"/>
          </a:p>
        </p:txBody>
      </p:sp>
      <p:pic>
        <p:nvPicPr>
          <p:cNvPr id="20" name=""/>
          <p:cNvPicPr>
            <a:picLocks noChangeAspect="1"/>
          </p:cNvPicPr>
          <p:nvPr/>
        </p:nvPicPr>
        <p:blipFill rotWithShape="1">
          <a:blip r:embed="rId2"/>
          <a:stretch>
            <a:fillRect/>
          </a:stretch>
        </p:blipFill>
        <p:spPr>
          <a:xfrm>
            <a:off x="0" y="1518046"/>
            <a:ext cx="12192000" cy="38219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클래스 다이어그램</a:t>
            </a:r>
            <a:r>
              <a:rPr lang="en-US" altLang="ko-KR"/>
              <a:t>(</a:t>
            </a:r>
            <a:r>
              <a:rPr lang="ko-KR" altLang="en-US"/>
              <a:t>마이페이지</a:t>
            </a:r>
            <a:r>
              <a:rPr lang="en-US" altLang="ko-KR"/>
              <a:t>-</a:t>
            </a:r>
            <a:r>
              <a:rPr lang="ko-KR" altLang="en-US"/>
              <a:t>북마크</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0" y="1482327"/>
            <a:ext cx="12192000" cy="38933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클래스 다이어그램</a:t>
            </a:r>
            <a:r>
              <a:rPr lang="en-US" altLang="ko-KR"/>
              <a:t>(</a:t>
            </a:r>
            <a:r>
              <a:rPr lang="ko-KR" altLang="en-US"/>
              <a:t>마이페이지</a:t>
            </a:r>
            <a:r>
              <a:rPr lang="en-US" altLang="ko-KR"/>
              <a:t>-</a:t>
            </a:r>
            <a:r>
              <a:rPr lang="ko-KR" altLang="en-US"/>
              <a:t> 리뷰</a:t>
            </a:r>
            <a:r>
              <a:rPr lang="en-US" altLang="ko-KR"/>
              <a:t>)</a:t>
            </a:r>
            <a:endParaRPr lang="en-US" altLang="ko-KR"/>
          </a:p>
        </p:txBody>
      </p:sp>
      <p:pic>
        <p:nvPicPr>
          <p:cNvPr id="20" name=""/>
          <p:cNvPicPr>
            <a:picLocks noChangeAspect="1"/>
          </p:cNvPicPr>
          <p:nvPr/>
        </p:nvPicPr>
        <p:blipFill rotWithShape="1">
          <a:blip r:embed="rId2"/>
          <a:stretch>
            <a:fillRect/>
          </a:stretch>
        </p:blipFill>
        <p:spPr>
          <a:xfrm>
            <a:off x="0" y="1518046"/>
            <a:ext cx="12192000" cy="38219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클래스 다이어그램</a:t>
            </a:r>
            <a:r>
              <a:rPr lang="en-US" altLang="ko-KR"/>
              <a:t>(</a:t>
            </a:r>
            <a:r>
              <a:rPr lang="ko-KR" altLang="en-US"/>
              <a:t>마이페이지</a:t>
            </a:r>
            <a:r>
              <a:rPr lang="en-US" altLang="ko-KR"/>
              <a:t>-</a:t>
            </a:r>
            <a:r>
              <a:rPr lang="ko-KR" altLang="en-US"/>
              <a:t>계정설정</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0" y="1452562"/>
            <a:ext cx="12192000" cy="39528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클래스 다이어그램</a:t>
            </a:r>
            <a:r>
              <a:rPr lang="en-US" altLang="ko-KR"/>
              <a:t>(내숙소관리-예약관리)</a:t>
            </a:r>
            <a:endParaRPr lang="en-US" altLang="ko-KR"/>
          </a:p>
        </p:txBody>
      </p:sp>
      <p:pic>
        <p:nvPicPr>
          <p:cNvPr id="20" name=""/>
          <p:cNvPicPr>
            <a:picLocks noChangeAspect="1"/>
          </p:cNvPicPr>
          <p:nvPr/>
        </p:nvPicPr>
        <p:blipFill rotWithShape="1">
          <a:blip r:embed="rId2"/>
          <a:stretch>
            <a:fillRect/>
          </a:stretch>
        </p:blipFill>
        <p:spPr>
          <a:xfrm>
            <a:off x="0" y="908720"/>
            <a:ext cx="12192000" cy="67840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idx="0"/>
          </p:nvPr>
        </p:nvSpPr>
        <p:spPr/>
        <p:txBody>
          <a:bodyPr/>
          <a:lstStyle/>
          <a:p>
            <a:pPr lvl="0">
              <a:defRPr/>
            </a:pPr>
            <a:r>
              <a:rPr lang="ko-KR" altLang="en-US"/>
              <a:t>전체 목차</a:t>
            </a:r>
            <a:endParaRPr lang="ko-KR" altLang="en-US"/>
          </a:p>
        </p:txBody>
      </p:sp>
      <p:sp>
        <p:nvSpPr>
          <p:cNvPr id="4" name="텍스트 개체 틀 3"/>
          <p:cNvSpPr>
            <a:spLocks noGrp="1"/>
          </p:cNvSpPr>
          <p:nvPr>
            <p:ph type="body" sz="quarter" idx="10"/>
          </p:nvPr>
        </p:nvSpPr>
        <p:spPr>
          <a:xfrm>
            <a:off x="1687373" y="3332989"/>
            <a:ext cx="8953804" cy="2256251"/>
          </a:xfrm>
        </p:spPr>
        <p:txBody>
          <a:bodyPr/>
          <a:lstStyle/>
          <a:p>
            <a:pPr lvl="0">
              <a:defRPr/>
            </a:pPr>
            <a:r>
              <a:rPr lang="en-US" altLang="ko-KR" sz="1600"/>
              <a:t>1.</a:t>
            </a:r>
            <a:r>
              <a:rPr lang="ko-KR" altLang="en-US" sz="1600"/>
              <a:t> 개발배경</a:t>
            </a:r>
            <a:endParaRPr lang="ko-KR" altLang="en-US" sz="1600"/>
          </a:p>
          <a:p>
            <a:pPr lvl="0">
              <a:defRPr/>
            </a:pPr>
            <a:r>
              <a:rPr lang="en-US" altLang="ko-KR" sz="1600"/>
              <a:t>2.</a:t>
            </a:r>
            <a:r>
              <a:rPr lang="ko-KR" altLang="en-US" sz="1600"/>
              <a:t> 개발환경</a:t>
            </a:r>
            <a:endParaRPr lang="ko-KR" altLang="en-US" sz="1600"/>
          </a:p>
          <a:p>
            <a:pPr lvl="0">
              <a:defRPr/>
            </a:pPr>
            <a:r>
              <a:rPr lang="en-US" altLang="ko-KR" sz="1600"/>
              <a:t>3.</a:t>
            </a:r>
            <a:r>
              <a:rPr lang="ko-KR" altLang="en-US" sz="1600"/>
              <a:t> 역할분담</a:t>
            </a:r>
            <a:endParaRPr lang="ko-KR" altLang="en-US" sz="1600"/>
          </a:p>
          <a:p>
            <a:pPr lvl="0">
              <a:defRPr/>
            </a:pPr>
            <a:r>
              <a:rPr lang="en-US" altLang="ko-KR" sz="1600"/>
              <a:t>4.</a:t>
            </a:r>
            <a:r>
              <a:rPr lang="ko-KR" altLang="en-US" sz="1600"/>
              <a:t> 프로젝트 산출물</a:t>
            </a:r>
            <a:endParaRPr lang="ko-KR" altLang="en-US" sz="1600"/>
          </a:p>
          <a:p>
            <a:pPr lvl="0">
              <a:defRPr/>
            </a:pPr>
            <a:r>
              <a:rPr lang="en-US" altLang="ko-KR" sz="1600"/>
              <a:t>5.</a:t>
            </a:r>
            <a:r>
              <a:rPr lang="ko-KR" altLang="en-US" sz="1600"/>
              <a:t> 주요코드</a:t>
            </a:r>
            <a:endParaRPr lang="ko-KR" altLang="en-US" sz="1600"/>
          </a:p>
          <a:p>
            <a:pPr lvl="0">
              <a:defRPr/>
            </a:pPr>
            <a:r>
              <a:rPr lang="en-US" altLang="ko-KR" sz="1600"/>
              <a:t>6.</a:t>
            </a:r>
            <a:r>
              <a:rPr lang="ko-KR" altLang="en-US" sz="1600"/>
              <a:t> 작품시연</a:t>
            </a:r>
            <a:endParaRPr lang="ko-KR" altLang="en-US" sz="1600"/>
          </a:p>
          <a:p>
            <a:pPr lvl="0">
              <a:defRPr/>
            </a:pPr>
            <a:endParaRPr lang="ko-KR" altLang="en-US" sz="1600"/>
          </a:p>
          <a:p>
            <a:pPr lvl="0">
              <a:defRPr/>
            </a:pPr>
            <a:endParaRPr lang="ko-KR" altLang="en-US" sz="16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클래스 다이어그램</a:t>
            </a:r>
            <a:r>
              <a:rPr lang="en-US" altLang="ko-KR"/>
              <a:t>(내숙소관리-숙소관리)</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0" y="1028413"/>
            <a:ext cx="12192000" cy="56409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클래스 다이어그램</a:t>
            </a:r>
            <a:r>
              <a:rPr lang="en-US" altLang="ko-KR"/>
              <a:t>(</a:t>
            </a:r>
            <a:r>
              <a:rPr lang="ko-KR" altLang="en-US"/>
              <a:t>관리자</a:t>
            </a:r>
            <a:r>
              <a:rPr lang="en-US" altLang="ko-KR"/>
              <a:t>)</a:t>
            </a:r>
            <a:endParaRPr lang="en-US" altLang="ko-KR"/>
          </a:p>
        </p:txBody>
      </p:sp>
      <p:pic>
        <p:nvPicPr>
          <p:cNvPr id="21" name=""/>
          <p:cNvPicPr>
            <a:picLocks noChangeAspect="1"/>
          </p:cNvPicPr>
          <p:nvPr/>
        </p:nvPicPr>
        <p:blipFill rotWithShape="1">
          <a:blip r:embed="rId2"/>
          <a:stretch>
            <a:fillRect/>
          </a:stretch>
        </p:blipFill>
        <p:spPr>
          <a:xfrm>
            <a:off x="471487" y="908720"/>
            <a:ext cx="11249025" cy="6619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br>
              <a:rPr lang="ko-KR" altLang="en-US"/>
            </a:br>
            <a:r>
              <a:rPr lang="en-US" altLang="ko-KR"/>
              <a:t>(</a:t>
            </a:r>
            <a:r>
              <a:rPr lang="ko-KR" altLang="en-US"/>
              <a:t>내숙소</a:t>
            </a:r>
            <a:r>
              <a:rPr lang="en-US" altLang="ko-KR"/>
              <a:t>-</a:t>
            </a:r>
            <a:r>
              <a:rPr lang="ko-KR" altLang="en-US"/>
              <a:t>리스트</a:t>
            </a:r>
            <a:r>
              <a:rPr lang="en-US" altLang="ko-KR"/>
              <a:t>,</a:t>
            </a:r>
            <a:r>
              <a:rPr lang="ko-KR" altLang="en-US"/>
              <a:t> 상세</a:t>
            </a:r>
            <a:r>
              <a:rPr lang="en-US" altLang="ko-KR"/>
              <a:t>)</a:t>
            </a:r>
            <a:endParaRPr lang="en-US" altLang="ko-KR"/>
          </a:p>
        </p:txBody>
      </p:sp>
      <p:pic>
        <p:nvPicPr>
          <p:cNvPr id="20" name=""/>
          <p:cNvPicPr>
            <a:picLocks noChangeAspect="1"/>
          </p:cNvPicPr>
          <p:nvPr/>
        </p:nvPicPr>
        <p:blipFill rotWithShape="1">
          <a:blip r:embed="rId2"/>
          <a:stretch>
            <a:fillRect/>
          </a:stretch>
        </p:blipFill>
        <p:spPr>
          <a:xfrm>
            <a:off x="5982540" y="0"/>
            <a:ext cx="6954220" cy="3820058"/>
          </a:xfrm>
          <a:prstGeom prst="rect">
            <a:avLst/>
          </a:prstGeom>
        </p:spPr>
      </p:pic>
      <p:pic>
        <p:nvPicPr>
          <p:cNvPr id="22" name=""/>
          <p:cNvPicPr>
            <a:picLocks noChangeAspect="1"/>
          </p:cNvPicPr>
          <p:nvPr/>
        </p:nvPicPr>
        <p:blipFill rotWithShape="1">
          <a:blip r:embed="rId3"/>
          <a:stretch>
            <a:fillRect/>
          </a:stretch>
        </p:blipFill>
        <p:spPr>
          <a:xfrm>
            <a:off x="-168696" y="3276099"/>
            <a:ext cx="6563640" cy="35819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br>
              <a:rPr lang="ko-KR" altLang="en-US"/>
            </a:br>
            <a:r>
              <a:rPr lang="en-US" altLang="ko-KR"/>
              <a:t>(</a:t>
            </a:r>
            <a:r>
              <a:rPr lang="ko-KR" altLang="en-US"/>
              <a:t>내숙소</a:t>
            </a:r>
            <a:r>
              <a:rPr lang="en-US" altLang="ko-KR"/>
              <a:t>-</a:t>
            </a:r>
            <a:r>
              <a:rPr lang="ko-KR" altLang="en-US"/>
              <a:t>삭제</a:t>
            </a:r>
            <a:r>
              <a:rPr lang="en-US" altLang="ko-KR"/>
              <a:t>,</a:t>
            </a:r>
            <a:r>
              <a:rPr lang="ko-KR" altLang="en-US"/>
              <a:t> 수정</a:t>
            </a:r>
            <a:r>
              <a:rPr lang="en-US" altLang="ko-KR"/>
              <a:t>)</a:t>
            </a:r>
            <a:endParaRPr lang="en-US" altLang="ko-KR"/>
          </a:p>
        </p:txBody>
      </p:sp>
      <p:pic>
        <p:nvPicPr>
          <p:cNvPr id="20" name=""/>
          <p:cNvPicPr>
            <a:picLocks noChangeAspect="1"/>
          </p:cNvPicPr>
          <p:nvPr/>
        </p:nvPicPr>
        <p:blipFill rotWithShape="1">
          <a:blip r:embed="rId2"/>
          <a:stretch>
            <a:fillRect/>
          </a:stretch>
        </p:blipFill>
        <p:spPr>
          <a:xfrm>
            <a:off x="0" y="3495206"/>
            <a:ext cx="6544588" cy="3362794"/>
          </a:xfrm>
          <a:prstGeom prst="rect">
            <a:avLst/>
          </a:prstGeom>
        </p:spPr>
      </p:pic>
      <p:pic>
        <p:nvPicPr>
          <p:cNvPr id="21" name=""/>
          <p:cNvPicPr>
            <a:picLocks noChangeAspect="1"/>
          </p:cNvPicPr>
          <p:nvPr/>
        </p:nvPicPr>
        <p:blipFill rotWithShape="1">
          <a:blip r:embed="rId3"/>
          <a:stretch>
            <a:fillRect/>
          </a:stretch>
        </p:blipFill>
        <p:spPr>
          <a:xfrm>
            <a:off x="5552148" y="0"/>
            <a:ext cx="6639852" cy="3439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r>
              <a:rPr lang="en-US" altLang="ko-KR"/>
              <a:t>(</a:t>
            </a:r>
            <a:r>
              <a:rPr lang="ko-KR" altLang="en-US"/>
              <a:t>내숙소</a:t>
            </a:r>
            <a:r>
              <a:rPr lang="en-US" altLang="ko-KR"/>
              <a:t>-</a:t>
            </a:r>
            <a:r>
              <a:rPr lang="ko-KR" altLang="en-US"/>
              <a:t>예약리스트보기</a:t>
            </a:r>
            <a:r>
              <a:rPr lang="en-US" altLang="ko-KR"/>
              <a:t>)</a:t>
            </a:r>
            <a:r>
              <a:rPr lang="ko-KR" altLang="en-US"/>
              <a:t> </a:t>
            </a:r>
            <a:endParaRPr lang="ko-KR" altLang="en-US"/>
          </a:p>
        </p:txBody>
      </p:sp>
      <p:pic>
        <p:nvPicPr>
          <p:cNvPr id="21" name=""/>
          <p:cNvPicPr>
            <a:picLocks noChangeAspect="1"/>
          </p:cNvPicPr>
          <p:nvPr/>
        </p:nvPicPr>
        <p:blipFill rotWithShape="1">
          <a:blip r:embed="rId2"/>
          <a:stretch>
            <a:fillRect/>
          </a:stretch>
        </p:blipFill>
        <p:spPr>
          <a:xfrm>
            <a:off x="1270914" y="1340768"/>
            <a:ext cx="9650172" cy="45345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r>
              <a:rPr lang="en-US" altLang="ko-KR"/>
              <a:t>(</a:t>
            </a:r>
            <a:r>
              <a:rPr lang="ko-KR" altLang="en-US"/>
              <a:t>내숙소예약승인OR거절</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2776074" y="1733313"/>
            <a:ext cx="6639852" cy="3391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 </a:t>
            </a:r>
            <a:br>
              <a:rPr lang="ko-KR" altLang="en-US"/>
            </a:br>
            <a:r>
              <a:rPr lang="en-US" altLang="ko-KR"/>
              <a:t>(</a:t>
            </a:r>
            <a:r>
              <a:rPr lang="ko-KR" altLang="en-US"/>
              <a:t>로그인</a:t>
            </a:r>
            <a:r>
              <a:rPr lang="en-US" altLang="ko-KR"/>
              <a:t>,</a:t>
            </a:r>
            <a:r>
              <a:rPr lang="ko-KR" altLang="en-US"/>
              <a:t> 아이디</a:t>
            </a:r>
            <a:br>
              <a:rPr lang="ko-KR" altLang="en-US"/>
            </a:br>
            <a:r>
              <a:rPr lang="en-US" altLang="ko-KR"/>
              <a:t>,</a:t>
            </a:r>
            <a:r>
              <a:rPr lang="ko-KR" altLang="en-US"/>
              <a:t>비번찾기</a:t>
            </a:r>
            <a:r>
              <a:rPr lang="en-US" altLang="ko-KR"/>
              <a:t>)</a:t>
            </a:r>
            <a:endParaRPr lang="en-US" altLang="ko-KR"/>
          </a:p>
        </p:txBody>
      </p:sp>
      <p:pic>
        <p:nvPicPr>
          <p:cNvPr id="20" name=""/>
          <p:cNvPicPr>
            <a:picLocks noChangeAspect="1"/>
          </p:cNvPicPr>
          <p:nvPr/>
        </p:nvPicPr>
        <p:blipFill rotWithShape="1">
          <a:blip r:embed="rId2"/>
          <a:stretch>
            <a:fillRect/>
          </a:stretch>
        </p:blipFill>
        <p:spPr>
          <a:xfrm>
            <a:off x="4970028" y="0"/>
            <a:ext cx="7102636"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br>
              <a:rPr lang="ko-KR" altLang="en-US"/>
            </a:br>
            <a:r>
              <a:rPr lang="en-US" altLang="ko-KR"/>
              <a:t>(</a:t>
            </a:r>
            <a:r>
              <a:rPr lang="ko-KR" altLang="en-US"/>
              <a:t>회원가입</a:t>
            </a:r>
            <a:r>
              <a:rPr lang="en-US" altLang="ko-KR"/>
              <a:t>,</a:t>
            </a:r>
            <a:r>
              <a:rPr lang="ko-KR" altLang="en-US"/>
              <a:t> 정보수정</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0" y="3990975"/>
            <a:ext cx="7058025" cy="2867025"/>
          </a:xfrm>
          <a:prstGeom prst="rect">
            <a:avLst/>
          </a:prstGeom>
        </p:spPr>
      </p:pic>
      <p:pic>
        <p:nvPicPr>
          <p:cNvPr id="21" name=""/>
          <p:cNvPicPr>
            <a:picLocks noChangeAspect="1"/>
          </p:cNvPicPr>
          <p:nvPr/>
        </p:nvPicPr>
        <p:blipFill rotWithShape="1">
          <a:blip r:embed="rId3"/>
          <a:stretch>
            <a:fillRect/>
          </a:stretch>
        </p:blipFill>
        <p:spPr>
          <a:xfrm>
            <a:off x="5159896" y="250701"/>
            <a:ext cx="6867525" cy="29622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br>
              <a:rPr lang="ko-KR" altLang="en-US"/>
            </a:br>
            <a:r>
              <a:rPr lang="ko-KR" altLang="en-US"/>
              <a:t> </a:t>
            </a:r>
            <a:r>
              <a:rPr lang="en-US" altLang="ko-KR"/>
              <a:t>(</a:t>
            </a:r>
            <a:r>
              <a:rPr lang="ko-KR" altLang="en-US"/>
              <a:t>마이페이지</a:t>
            </a:r>
            <a:r>
              <a:rPr lang="en-US" altLang="ko-KR"/>
              <a:t>)</a:t>
            </a:r>
            <a:endParaRPr lang="en-US" altLang="ko-KR"/>
          </a:p>
        </p:txBody>
      </p:sp>
      <p:pic>
        <p:nvPicPr>
          <p:cNvPr id="20" name=""/>
          <p:cNvPicPr>
            <a:picLocks noChangeAspect="1"/>
          </p:cNvPicPr>
          <p:nvPr/>
        </p:nvPicPr>
        <p:blipFill rotWithShape="1">
          <a:blip r:embed="rId2"/>
          <a:srcRect b="22700"/>
          <a:stretch>
            <a:fillRect/>
          </a:stretch>
        </p:blipFill>
        <p:spPr>
          <a:xfrm>
            <a:off x="4196604" y="68156"/>
            <a:ext cx="4923731" cy="6789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r>
              <a:rPr lang="en-US" altLang="ko-KR"/>
              <a:t>(</a:t>
            </a:r>
            <a:r>
              <a:rPr lang="ko-KR" altLang="en-US"/>
              <a:t>숙소예약</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0" y="838150"/>
            <a:ext cx="12192000" cy="61912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주제선정 이유 및 구현목표</a:t>
            </a:r>
            <a:endParaRPr lang="ko-KR" altLang="en-US"/>
          </a:p>
        </p:txBody>
      </p:sp>
      <p:sp>
        <p:nvSpPr>
          <p:cNvPr id="5" name="텍스트 개체 틀 4"/>
          <p:cNvSpPr>
            <a:spLocks noGrp="1"/>
          </p:cNvSpPr>
          <p:nvPr>
            <p:ph type="body" sz="quarter" idx="14"/>
          </p:nvPr>
        </p:nvSpPr>
        <p:spPr>
          <a:xfrm>
            <a:off x="2857488" y="2014513"/>
            <a:ext cx="6477023" cy="3214687"/>
          </a:xfrm>
        </p:spPr>
        <p:txBody>
          <a:bodyPr>
            <a:normAutofit fontScale="92500" lnSpcReduction="20000"/>
          </a:bodyPr>
          <a:lstStyle/>
          <a:p>
            <a:pPr lvl="0" algn="ctr">
              <a:defRPr lang="ko-KR" altLang="en-US"/>
            </a:pPr>
            <a:r>
              <a:rPr lang="ko-KR" altLang="en-US"/>
              <a:t>사용자가 원하는 지역에 숙소를 빠르게 찾고 </a:t>
            </a:r>
            <a:endParaRPr lang="ko-KR" altLang="en-US"/>
          </a:p>
          <a:p>
            <a:pPr lvl="0" algn="ctr">
              <a:defRPr lang="ko-KR" altLang="en-US"/>
            </a:pPr>
            <a:r>
              <a:rPr lang="ko-KR" altLang="en-US"/>
              <a:t>간편하게 예약할 수 있는 사이트</a:t>
            </a:r>
            <a:endParaRPr lang="ko-KR" altLang="en-US"/>
          </a:p>
          <a:p>
            <a:pPr lvl="0" algn="ctr">
              <a:defRPr lang="ko-KR" altLang="en-US"/>
            </a:pPr>
            <a:endParaRPr lang="ko-KR" altLang="en-US"/>
          </a:p>
          <a:p>
            <a:pPr lvl="0" algn="ctr">
              <a:defRPr lang="ko-KR" altLang="en-US"/>
            </a:pPr>
            <a:r>
              <a:rPr lang="ko-KR" altLang="en-US"/>
              <a:t>사이트 사용자들 간</a:t>
            </a:r>
            <a:endParaRPr lang="ko-KR" altLang="en-US"/>
          </a:p>
          <a:p>
            <a:pPr lvl="0" algn="ctr">
              <a:defRPr lang="ko-KR" altLang="en-US"/>
            </a:pPr>
            <a:r>
              <a:rPr lang="ko-KR" altLang="en-US"/>
              <a:t>의사소통이 활성화 된다면 사용자의</a:t>
            </a:r>
            <a:endParaRPr lang="ko-KR" altLang="en-US"/>
          </a:p>
          <a:p>
            <a:pPr lvl="0" algn="ctr">
              <a:defRPr lang="ko-KR" altLang="en-US"/>
            </a:pPr>
            <a:r>
              <a:rPr lang="ko-KR" altLang="en-US"/>
              <a:t>시간적, 금전적 비용이 감소할 것으로 기대됨</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br>
              <a:rPr lang="ko-KR" altLang="en-US"/>
            </a:br>
            <a:r>
              <a:rPr lang="en-US" altLang="ko-KR"/>
              <a:t>(</a:t>
            </a:r>
            <a:r>
              <a:rPr lang="ko-KR" altLang="en-US"/>
              <a:t>자유게시판</a:t>
            </a:r>
            <a:r>
              <a:rPr lang="en-US" altLang="ko-KR"/>
              <a:t>,</a:t>
            </a:r>
            <a:r>
              <a:rPr lang="ko-KR" altLang="en-US"/>
              <a:t> 공지사항</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5951984" y="0"/>
            <a:ext cx="550740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r>
              <a:rPr lang="en-US" altLang="ko-KR"/>
              <a:t>(</a:t>
            </a:r>
            <a:r>
              <a:rPr lang="ko-KR" altLang="en-US"/>
              <a:t>추천맛집</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1666256" y="1268760"/>
            <a:ext cx="8859487" cy="496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br>
              <a:rPr lang="ko-KR" altLang="en-US"/>
            </a:br>
            <a:r>
              <a:rPr lang="en-US" altLang="ko-KR"/>
              <a:t>(</a:t>
            </a:r>
            <a:r>
              <a:rPr lang="ko-KR" altLang="en-US"/>
              <a:t>호스트되기</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3841259" y="0"/>
            <a:ext cx="859144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r>
              <a:rPr lang="en-US" altLang="ko-KR"/>
              <a:t>(</a:t>
            </a:r>
            <a:r>
              <a:rPr lang="ko-KR" altLang="en-US"/>
              <a:t>관리자</a:t>
            </a:r>
            <a:r>
              <a:rPr lang="en-US" altLang="ko-KR"/>
              <a:t>-</a:t>
            </a:r>
            <a:r>
              <a:rPr lang="ko-KR" altLang="en-US"/>
              <a:t>게시판</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128588" y="1463376"/>
            <a:ext cx="11934825" cy="51339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r>
              <a:rPr lang="en-US" altLang="ko-KR"/>
              <a:t>(</a:t>
            </a:r>
            <a:r>
              <a:rPr lang="ko-KR" altLang="en-US"/>
              <a:t>관리자</a:t>
            </a:r>
            <a:r>
              <a:rPr lang="en-US" altLang="ko-KR"/>
              <a:t>-</a:t>
            </a:r>
            <a:r>
              <a:rPr lang="ko-KR" altLang="en-US"/>
              <a:t>로그인</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1809750" y="1484784"/>
            <a:ext cx="8572500" cy="41814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r>
              <a:rPr lang="en-US" altLang="ko-KR"/>
              <a:t>(</a:t>
            </a:r>
            <a:r>
              <a:rPr lang="ko-KR" altLang="en-US"/>
              <a:t>관리자</a:t>
            </a:r>
            <a:r>
              <a:rPr lang="en-US" altLang="ko-KR"/>
              <a:t>-</a:t>
            </a:r>
            <a:r>
              <a:rPr lang="ko-KR" altLang="en-US"/>
              <a:t>리뷰</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0" y="908720"/>
            <a:ext cx="12192000" cy="6346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r>
              <a:rPr lang="en-US" altLang="ko-KR"/>
              <a:t>(</a:t>
            </a:r>
            <a:r>
              <a:rPr lang="ko-KR" altLang="en-US"/>
              <a:t>관리자</a:t>
            </a:r>
            <a:r>
              <a:rPr lang="en-US" altLang="ko-KR"/>
              <a:t>-</a:t>
            </a:r>
            <a:r>
              <a:rPr lang="ko-KR" altLang="en-US"/>
              <a:t>예약</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1209675" y="1124744"/>
            <a:ext cx="9772650" cy="52578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r>
              <a:rPr lang="en-US" altLang="ko-KR"/>
              <a:t>(</a:t>
            </a:r>
            <a:r>
              <a:rPr lang="ko-KR" altLang="en-US"/>
              <a:t>관리자</a:t>
            </a:r>
            <a:r>
              <a:rPr lang="en-US" altLang="ko-KR"/>
              <a:t>-</a:t>
            </a:r>
            <a:r>
              <a:rPr lang="ko-KR" altLang="en-US"/>
              <a:t> 추천맛집</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0" y="836712"/>
            <a:ext cx="12192000" cy="6793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r>
              <a:rPr lang="en-US" altLang="ko-KR"/>
              <a:t>(</a:t>
            </a:r>
            <a:r>
              <a:rPr lang="ko-KR" altLang="en-US"/>
              <a:t>관리자</a:t>
            </a:r>
            <a:r>
              <a:rPr lang="en-US" altLang="ko-KR"/>
              <a:t>-</a:t>
            </a:r>
            <a:r>
              <a:rPr lang="ko-KR" altLang="en-US"/>
              <a:t>호스트승인</a:t>
            </a:r>
            <a:r>
              <a:rPr lang="en-US" altLang="ko-KR"/>
              <a:t>)</a:t>
            </a:r>
            <a:endParaRPr lang="en-US" altLang="ko-KR"/>
          </a:p>
        </p:txBody>
      </p:sp>
      <p:pic>
        <p:nvPicPr>
          <p:cNvPr id="20" name=""/>
          <p:cNvPicPr>
            <a:picLocks noChangeAspect="1"/>
          </p:cNvPicPr>
          <p:nvPr/>
        </p:nvPicPr>
        <p:blipFill rotWithShape="1">
          <a:blip r:embed="rId2"/>
          <a:stretch>
            <a:fillRect/>
          </a:stretch>
        </p:blipFill>
        <p:spPr>
          <a:xfrm>
            <a:off x="0" y="1412776"/>
            <a:ext cx="12192000" cy="49195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시퀀스 다이어그램</a:t>
            </a:r>
            <a:r>
              <a:rPr lang="en-US" altLang="ko-KR"/>
              <a:t>(</a:t>
            </a:r>
            <a:r>
              <a:rPr lang="ko-KR" altLang="en-US"/>
              <a:t>관리자</a:t>
            </a:r>
            <a:r>
              <a:rPr lang="en-US" altLang="ko-KR"/>
              <a:t>-</a:t>
            </a:r>
            <a:r>
              <a:rPr lang="ko-KR" altLang="en-US"/>
              <a:t>회원관리</a:t>
            </a:r>
            <a:r>
              <a:rPr lang="en-US" altLang="ko-KR"/>
              <a:t>)</a:t>
            </a:r>
            <a:r>
              <a:rPr lang="ko-KR" altLang="en-US"/>
              <a:t> </a:t>
            </a:r>
            <a:endParaRPr lang="ko-KR" altLang="en-US"/>
          </a:p>
        </p:txBody>
      </p:sp>
      <p:pic>
        <p:nvPicPr>
          <p:cNvPr id="20" name=""/>
          <p:cNvPicPr>
            <a:picLocks noChangeAspect="1"/>
          </p:cNvPicPr>
          <p:nvPr/>
        </p:nvPicPr>
        <p:blipFill rotWithShape="1">
          <a:blip r:embed="rId2"/>
          <a:stretch>
            <a:fillRect/>
          </a:stretch>
        </p:blipFill>
        <p:spPr>
          <a:xfrm>
            <a:off x="0" y="980728"/>
            <a:ext cx="12192000" cy="602997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구현목표</a:t>
            </a:r>
            <a:endParaRPr lang="ko-KR" altLang="en-US"/>
          </a:p>
        </p:txBody>
      </p:sp>
      <p:sp>
        <p:nvSpPr>
          <p:cNvPr id="5" name="텍스트 개체 틀 4"/>
          <p:cNvSpPr>
            <a:spLocks noGrp="1"/>
          </p:cNvSpPr>
          <p:nvPr>
            <p:ph type="body" sz="quarter" idx="14"/>
          </p:nvPr>
        </p:nvSpPr>
        <p:spPr>
          <a:xfrm>
            <a:off x="551384" y="1268760"/>
            <a:ext cx="10945216" cy="5040560"/>
          </a:xfrm>
        </p:spPr>
        <p:txBody>
          <a:bodyPr>
            <a:normAutofit lnSpcReduction="10000"/>
          </a:bodyPr>
          <a:lstStyle/>
          <a:p>
            <a:pPr lvl="0">
              <a:defRPr lang="ko-KR" altLang="en-US"/>
            </a:pPr>
            <a:r>
              <a:rPr lang="ko-KR" altLang="en-US"/>
              <a:t>1. 숙소예약 </a:t>
            </a:r>
            <a:endParaRPr lang="en-US" altLang="ko-KR"/>
          </a:p>
          <a:p>
            <a:pPr lvl="0">
              <a:defRPr lang="ko-KR" altLang="en-US"/>
            </a:pPr>
            <a:r>
              <a:rPr lang="ko-KR" altLang="en-US"/>
              <a:t>	</a:t>
            </a:r>
            <a:r>
              <a:rPr lang="en-US" altLang="ko-KR"/>
              <a:t>-</a:t>
            </a:r>
            <a:r>
              <a:rPr lang="ko-KR" altLang="en-US"/>
              <a:t> 원하는 날짜에 지역을 검색하여 숙소를 예약할 수 있도록 함</a:t>
            </a:r>
            <a:endParaRPr lang="ko-KR" altLang="en-US"/>
          </a:p>
          <a:p>
            <a:pPr lvl="0">
              <a:defRPr lang="ko-KR" altLang="en-US"/>
            </a:pPr>
            <a:r>
              <a:rPr lang="ko-KR" altLang="en-US"/>
              <a:t>2. 숙소 북마크기능</a:t>
            </a:r>
            <a:endParaRPr lang="ko-KR" altLang="en-US"/>
          </a:p>
          <a:p>
            <a:pPr lvl="0">
              <a:defRPr lang="ko-KR" altLang="en-US"/>
            </a:pPr>
            <a:r>
              <a:rPr lang="ko-KR" altLang="en-US"/>
              <a:t>	</a:t>
            </a:r>
            <a:r>
              <a:rPr lang="en-US" altLang="ko-KR"/>
              <a:t>-</a:t>
            </a:r>
            <a:r>
              <a:rPr lang="ko-KR" altLang="en-US"/>
              <a:t> 원하는 숙소를 북마크로 저장해놓을 수 있도록 함</a:t>
            </a:r>
            <a:endParaRPr lang="ko-KR" altLang="en-US"/>
          </a:p>
          <a:p>
            <a:pPr lvl="0">
              <a:defRPr lang="ko-KR" altLang="en-US"/>
            </a:pPr>
            <a:r>
              <a:rPr lang="ko-KR" altLang="en-US"/>
              <a:t>3. 댓글 기능, 후기등을 남김으로서 의견공유가 활발하게 이루어지도록함</a:t>
            </a:r>
            <a:endParaRPr lang="ko-KR" altLang="en-US"/>
          </a:p>
          <a:p>
            <a:pPr lvl="0">
              <a:defRPr lang="ko-KR" altLang="en-US"/>
            </a:pPr>
            <a:r>
              <a:rPr lang="ko-KR" altLang="en-US"/>
              <a:t>4. 맛집추천 </a:t>
            </a:r>
            <a:endParaRPr lang="ko-KR" altLang="en-US"/>
          </a:p>
          <a:p>
            <a:pPr lvl="0">
              <a:defRPr lang="ko-KR" altLang="en-US"/>
            </a:pPr>
            <a:r>
              <a:rPr lang="ko-KR" altLang="en-US"/>
              <a:t>5. 관리자페이지 ) 예약관리, 사용자관리 및 글관리 </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개념 </a:t>
            </a:r>
            <a:r>
              <a:rPr lang="en-US" altLang="ko-KR"/>
              <a:t>ERD</a:t>
            </a:r>
            <a:r>
              <a:rPr lang="ko-KR" altLang="en-US"/>
              <a:t> </a:t>
            </a:r>
            <a:r>
              <a:rPr lang="en-US" altLang="ko-KR"/>
              <a:t>1</a:t>
            </a:r>
            <a:endParaRPr lang="en-US" altLang="ko-KR"/>
          </a:p>
        </p:txBody>
      </p:sp>
      <p:pic>
        <p:nvPicPr>
          <p:cNvPr id="20" name=""/>
          <p:cNvPicPr>
            <a:picLocks noChangeAspect="1"/>
          </p:cNvPicPr>
          <p:nvPr/>
        </p:nvPicPr>
        <p:blipFill rotWithShape="1">
          <a:blip r:embed="rId2"/>
          <a:stretch>
            <a:fillRect/>
          </a:stretch>
        </p:blipFill>
        <p:spPr>
          <a:xfrm>
            <a:off x="0" y="764704"/>
            <a:ext cx="12192000" cy="64285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개념 </a:t>
            </a:r>
            <a:r>
              <a:rPr lang="en-US" altLang="ko-KR"/>
              <a:t>ERD2</a:t>
            </a:r>
            <a:endParaRPr lang="en-US" altLang="ko-KR"/>
          </a:p>
        </p:txBody>
      </p:sp>
      <p:pic>
        <p:nvPicPr>
          <p:cNvPr id="21" name=""/>
          <p:cNvPicPr>
            <a:picLocks noChangeAspect="1"/>
          </p:cNvPicPr>
          <p:nvPr/>
        </p:nvPicPr>
        <p:blipFill rotWithShape="1">
          <a:blip r:embed="rId2"/>
          <a:stretch>
            <a:fillRect/>
          </a:stretch>
        </p:blipFill>
        <p:spPr>
          <a:xfrm>
            <a:off x="0" y="1047113"/>
            <a:ext cx="12192000" cy="61983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en-US" altLang="ko-KR"/>
              <a:t>ERD</a:t>
            </a:r>
            <a:r>
              <a:rPr lang="ko-KR" altLang="en-US"/>
              <a:t> </a:t>
            </a:r>
            <a:endParaRPr lang="ko-KR" altLang="en-US"/>
          </a:p>
        </p:txBody>
      </p:sp>
      <p:pic>
        <p:nvPicPr>
          <p:cNvPr id="21" name=""/>
          <p:cNvPicPr>
            <a:picLocks noChangeAspect="1"/>
          </p:cNvPicPr>
          <p:nvPr/>
        </p:nvPicPr>
        <p:blipFill rotWithShape="1">
          <a:blip r:embed="rId2"/>
          <a:srcRect r="22400" b="23750"/>
          <a:stretch>
            <a:fillRect/>
          </a:stretch>
        </p:blipFill>
        <p:spPr>
          <a:xfrm>
            <a:off x="2337294" y="-37752"/>
            <a:ext cx="9824484" cy="715575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idx="0" hasCustomPrompt="1"/>
          </p:nvPr>
        </p:nvSpPr>
        <p:spPr/>
        <p:txBody>
          <a:bodyPr/>
          <a:lstStyle/>
          <a:p>
            <a:pPr>
              <a:defRPr/>
            </a:pPr>
            <a:r>
              <a:rPr lang="ko-KR" altLang="en-US"/>
              <a:t>주요 코드</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6384032" y="1772816"/>
            <a:ext cx="4892773" cy="2605057"/>
          </a:xfrm>
          <a:prstGeom prst="rect">
            <a:avLst/>
          </a:prstGeom>
          <a:noFill/>
        </p:spPr>
        <p:txBody>
          <a:bodyPr wrap="square">
            <a:spAutoFit/>
          </a:bodyPr>
          <a:lstStyle/>
          <a:p>
            <a:pPr lvl="0">
              <a:defRPr/>
            </a:pPr>
            <a:r>
              <a:rPr lang="en-US" altLang="ko-KR"/>
              <a:t>Main.jsp</a:t>
            </a:r>
            <a:endParaRPr lang="en-US" altLang="ko-KR"/>
          </a:p>
          <a:p>
            <a:pPr lvl="0">
              <a:defRPr/>
            </a:pPr>
            <a:endParaRPr lang="en-US" altLang="ko-KR"/>
          </a:p>
          <a:p>
            <a:pPr lvl="0">
              <a:defRPr/>
            </a:pPr>
            <a:r>
              <a:rPr lang="ko-KR" altLang="en-US"/>
              <a:t>현재위치를 좌표로 받음 </a:t>
            </a:r>
            <a:r>
              <a:rPr lang="en-US" altLang="ko-KR"/>
              <a:t>-&gt; </a:t>
            </a:r>
            <a:r>
              <a:rPr lang="ko-KR" altLang="en-US"/>
              <a:t>카카오</a:t>
            </a:r>
            <a:r>
              <a:rPr lang="en-US" altLang="ko-KR"/>
              <a:t>api</a:t>
            </a:r>
            <a:r>
              <a:rPr lang="ko-KR" altLang="en-US"/>
              <a:t>이용해서 주소로 변환</a:t>
            </a:r>
            <a:endParaRPr lang="ko-KR" altLang="en-US"/>
          </a:p>
          <a:p>
            <a:pPr lvl="0">
              <a:defRPr/>
            </a:pPr>
            <a:endParaRPr lang="en-US" altLang="ko-KR"/>
          </a:p>
          <a:p>
            <a:pPr lvl="0">
              <a:defRPr/>
            </a:pPr>
            <a:r>
              <a:rPr lang="ko-KR" altLang="en-US"/>
              <a:t>변환한 주소를 컨트롤러로 보내서 접속한 시의 숙소를 검색해서 가져옴</a:t>
            </a:r>
            <a:endParaRPr lang="ko-KR" altLang="en-US"/>
          </a:p>
          <a:p>
            <a:pPr lvl="0">
              <a:defRPr/>
            </a:pPr>
            <a:endParaRPr lang="en-US" altLang="ko-KR"/>
          </a:p>
          <a:p>
            <a:pPr lvl="0">
              <a:defRPr/>
            </a:pPr>
            <a:endParaRPr lang="ko-KR" altLang="en-US"/>
          </a:p>
        </p:txBody>
      </p:sp>
      <p:pic>
        <p:nvPicPr>
          <p:cNvPr id="7" name=""/>
          <p:cNvPicPr>
            <a:picLocks noChangeAspect="1"/>
          </p:cNvPicPr>
          <p:nvPr/>
        </p:nvPicPr>
        <p:blipFill rotWithShape="1">
          <a:blip r:embed="rId2"/>
          <a:stretch>
            <a:fillRect/>
          </a:stretch>
        </p:blipFill>
        <p:spPr>
          <a:xfrm>
            <a:off x="239560" y="876070"/>
            <a:ext cx="5280376" cy="2552929"/>
          </a:xfrm>
          <a:prstGeom prst="rect">
            <a:avLst/>
          </a:prstGeom>
        </p:spPr>
      </p:pic>
      <p:pic>
        <p:nvPicPr>
          <p:cNvPr id="8" name=""/>
          <p:cNvPicPr>
            <a:picLocks noChangeAspect="1"/>
          </p:cNvPicPr>
          <p:nvPr/>
        </p:nvPicPr>
        <p:blipFill rotWithShape="1">
          <a:blip r:embed="rId3"/>
          <a:stretch>
            <a:fillRect/>
          </a:stretch>
        </p:blipFill>
        <p:spPr>
          <a:xfrm>
            <a:off x="335360" y="3307137"/>
            <a:ext cx="5640865" cy="3362222"/>
          </a:xfrm>
          <a:prstGeom prst="rect">
            <a:avLst/>
          </a:prstGeom>
        </p:spPr>
      </p:pic>
      <p:sp>
        <p:nvSpPr>
          <p:cNvPr id="9" name="제목 3"/>
          <p:cNvSpPr>
            <a:spLocks noGrp="1"/>
          </p:cNvSpPr>
          <p:nvPr/>
        </p:nvSpPr>
        <p:spPr>
          <a:xfrm>
            <a:off x="407368" y="260648"/>
            <a:ext cx="10972800" cy="1143000"/>
          </a:xfrm>
          <a:prstGeom prst="rect">
            <a:avLst/>
          </a:prstGeom>
        </p:spPr>
        <p:txBody>
          <a:bodyPr/>
          <a:p>
            <a:pPr>
              <a:defRPr lang="ko-KR" altLang="en-US"/>
            </a:pPr>
            <a:r>
              <a:rPr xmlns:mc="http://schemas.openxmlformats.org/markup-compatibility/2006" xmlns:hp="http://schemas.haansoft.com/office/presentation/8.0" kumimoji="0" lang="ko-KR" altLang="en-US" sz="3000" b="0" i="0" u="none" strike="noStrike" kern="1200" cap="none" spc="0" normalizeH="0" baseline="0" mc:Ignorable="hp" hp:hslEmbossed="0">
                <a:solidFill>
                  <a:schemeClr val="tx1"/>
                </a:solidFill>
                <a:latin typeface="+mj-lt"/>
                <a:ea typeface="+mj-ea"/>
                <a:cs typeface="+mj-cs"/>
              </a:rPr>
              <a:t>주요코드 </a:t>
            </a:r>
            <a:r>
              <a:rPr xmlns:mc="http://schemas.openxmlformats.org/markup-compatibility/2006" xmlns:hp="http://schemas.haansoft.com/office/presentation/8.0" kumimoji="0" lang="en-US" altLang="ko-KR" sz="3000" b="0" i="0" u="none" strike="noStrike" kern="1200" cap="none" spc="0" normalizeH="0" baseline="0" mc:Ignorable="hp" hp:hslEmbossed="0">
                <a:solidFill>
                  <a:schemeClr val="tx1"/>
                </a:solidFill>
                <a:latin typeface="+mj-lt"/>
                <a:ea typeface="+mj-ea"/>
                <a:cs typeface="+mj-cs"/>
              </a:rPr>
              <a:t>|</a:t>
            </a:r>
            <a:r>
              <a:rPr xmlns:mc="http://schemas.openxmlformats.org/markup-compatibility/2006" xmlns:hp="http://schemas.haansoft.com/office/presentation/8.0" kumimoji="0" lang="ko-KR" altLang="en-US" sz="3000" b="0" i="0" u="none" strike="noStrike" kern="1200" cap="none" spc="0" normalizeH="0" baseline="0" mc:Ignorable="hp" hp:hslEmbossed="0">
                <a:solidFill>
                  <a:schemeClr val="tx1"/>
                </a:solidFill>
                <a:latin typeface="+mj-lt"/>
                <a:ea typeface="+mj-ea"/>
                <a:cs typeface="+mj-cs"/>
              </a:rPr>
              <a:t> </a:t>
            </a:r>
            <a:r>
              <a:rPr lang="ko-KR" altLang="en-US" sz="1600"/>
              <a:t>메인페이지</a:t>
            </a:r>
            <a:r>
              <a:rPr lang="en-US" altLang="ko-KR" sz="1600"/>
              <a:t>(</a:t>
            </a:r>
            <a:r>
              <a:rPr lang="ko-KR" altLang="en-US" sz="1600"/>
              <a:t>현재위치 근처 숙소검색</a:t>
            </a:r>
            <a:r>
              <a:rPr lang="en-US" altLang="ko-KR" sz="1600"/>
              <a:t>)</a:t>
            </a:r>
            <a:endParaRPr xmlns:mc="http://schemas.openxmlformats.org/markup-compatibility/2006" xmlns:hp="http://schemas.haansoft.com/office/presentation/8.0" kumimoji="0" lang="ko-KR" altLang="en-US" sz="1600" b="0" i="0" u="none" strike="noStrike" kern="1200" cap="none" spc="0" normalizeH="0" baseline="0" mc:Ignorable="hp" hp:hslEmbossed="0">
              <a:solidFill>
                <a:schemeClr val="tx1"/>
              </a:solidFill>
              <a:latin typeface="+mj-lt"/>
              <a:ea typeface="+mj-ea"/>
              <a:cs typeface="+mj-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t="34730"/>
          <a:stretch>
            <a:fillRect/>
          </a:stretch>
        </p:blipFill>
        <p:spPr>
          <a:xfrm>
            <a:off x="-987908" y="4095532"/>
            <a:ext cx="9014668" cy="2448272"/>
          </a:xfrm>
          <a:prstGeom prst="rect">
            <a:avLst/>
          </a:prstGeom>
        </p:spPr>
      </p:pic>
      <p:pic>
        <p:nvPicPr>
          <p:cNvPr id="3" name="그림 2"/>
          <p:cNvPicPr>
            <a:picLocks noChangeAspect="1"/>
          </p:cNvPicPr>
          <p:nvPr/>
        </p:nvPicPr>
        <p:blipFill rotWithShape="1">
          <a:blip r:embed="rId3"/>
          <a:stretch>
            <a:fillRect/>
          </a:stretch>
        </p:blipFill>
        <p:spPr>
          <a:xfrm>
            <a:off x="-4936" y="814725"/>
            <a:ext cx="8258460" cy="3355767"/>
          </a:xfrm>
          <a:prstGeom prst="rect">
            <a:avLst/>
          </a:prstGeom>
        </p:spPr>
      </p:pic>
      <p:sp>
        <p:nvSpPr>
          <p:cNvPr id="7" name="직사각형 6"/>
          <p:cNvSpPr/>
          <p:nvPr/>
        </p:nvSpPr>
        <p:spPr>
          <a:xfrm>
            <a:off x="5015880" y="846138"/>
            <a:ext cx="4248472" cy="926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TextBox 4"/>
          <p:cNvSpPr txBox="1"/>
          <p:nvPr/>
        </p:nvSpPr>
        <p:spPr>
          <a:xfrm>
            <a:off x="7243964" y="3296548"/>
            <a:ext cx="4884446" cy="2006971"/>
          </a:xfrm>
          <a:prstGeom prst="rect">
            <a:avLst/>
          </a:prstGeom>
          <a:noFill/>
        </p:spPr>
        <p:txBody>
          <a:bodyPr wrap="square">
            <a:spAutoFit/>
          </a:bodyPr>
          <a:lstStyle/>
          <a:p>
            <a:pPr lvl="0">
              <a:defRPr/>
            </a:pPr>
            <a:r>
              <a:rPr lang="en-US" altLang="ko-KR"/>
              <a:t>Sql</a:t>
            </a:r>
            <a:r>
              <a:rPr lang="ko-KR" altLang="en-US"/>
              <a:t>문</a:t>
            </a:r>
            <a:endParaRPr lang="ko-KR" altLang="en-US"/>
          </a:p>
          <a:p>
            <a:pPr lvl="0">
              <a:defRPr/>
            </a:pPr>
            <a:endParaRPr lang="en-US" altLang="ko-KR"/>
          </a:p>
          <a:p>
            <a:pPr lvl="0">
              <a:defRPr/>
            </a:pPr>
            <a:r>
              <a:rPr lang="ko-KR" altLang="en-US"/>
              <a:t>숙소 당  이미지가 </a:t>
            </a:r>
            <a:r>
              <a:rPr lang="en-US" altLang="ko-KR"/>
              <a:t>5</a:t>
            </a:r>
            <a:r>
              <a:rPr lang="ko-KR" altLang="en-US"/>
              <a:t>장이 올라가기때문에</a:t>
            </a:r>
            <a:endParaRPr lang="ko-KR" altLang="en-US"/>
          </a:p>
          <a:p>
            <a:pPr lvl="0">
              <a:defRPr/>
            </a:pPr>
            <a:r>
              <a:rPr lang="ko-KR" altLang="en-US"/>
              <a:t>숙소</a:t>
            </a:r>
            <a:r>
              <a:rPr lang="en-US" altLang="ko-KR"/>
              <a:t>, </a:t>
            </a:r>
            <a:r>
              <a:rPr lang="ko-KR" altLang="en-US"/>
              <a:t>숙소이미지를 조인한 테이블에서</a:t>
            </a:r>
            <a:endParaRPr lang="ko-KR" altLang="en-US"/>
          </a:p>
          <a:p>
            <a:pPr lvl="0">
              <a:defRPr/>
            </a:pPr>
            <a:r>
              <a:rPr lang="ko-KR" altLang="en-US"/>
              <a:t>숙소번호의 중복을 제거하되</a:t>
            </a:r>
            <a:r>
              <a:rPr lang="en-US" altLang="ko-KR"/>
              <a:t>, </a:t>
            </a:r>
            <a:r>
              <a:rPr lang="ko-KR" altLang="en-US"/>
              <a:t>이미지를 제일 처음에 등록한</a:t>
            </a:r>
            <a:r>
              <a:rPr lang="en-US" altLang="ko-KR"/>
              <a:t>(</a:t>
            </a:r>
            <a:r>
              <a:rPr lang="ko-KR" altLang="en-US"/>
              <a:t>메인이미지</a:t>
            </a:r>
            <a:r>
              <a:rPr lang="en-US" altLang="ko-KR"/>
              <a:t>)</a:t>
            </a:r>
            <a:r>
              <a:rPr lang="ko-KR" altLang="en-US"/>
              <a:t> 행이면서 사용자가 접속한 시가 포함된 숙소 </a:t>
            </a:r>
            <a:r>
              <a:rPr lang="en-US" altLang="ko-KR"/>
              <a:t>4</a:t>
            </a:r>
            <a:r>
              <a:rPr lang="ko-KR" altLang="en-US"/>
              <a:t>개만 검색한다</a:t>
            </a:r>
            <a:endParaRPr lang="ko-KR" altLang="en-US"/>
          </a:p>
        </p:txBody>
      </p:sp>
      <p:sp>
        <p:nvSpPr>
          <p:cNvPr id="10" name="제목 3"/>
          <p:cNvSpPr>
            <a:spLocks noGrp="1"/>
          </p:cNvSpPr>
          <p:nvPr/>
        </p:nvSpPr>
        <p:spPr>
          <a:xfrm>
            <a:off x="407368" y="260648"/>
            <a:ext cx="10972800" cy="1143000"/>
          </a:xfrm>
          <a:prstGeom prst="rect">
            <a:avLst/>
          </a:prstGeom>
        </p:spPr>
        <p:txBody>
          <a:bodyPr/>
          <a:lstStyle/>
          <a:p>
            <a:pPr>
              <a:defRPr lang="ko-KR" altLang="en-US"/>
            </a:pPr>
            <a:r>
              <a:rPr xmlns:mc="http://schemas.openxmlformats.org/markup-compatibility/2006" xmlns:hp="http://schemas.haansoft.com/office/presentation/8.0" kumimoji="0" lang="ko-KR" altLang="en-US" sz="3000" b="0" i="0" u="none" strike="noStrike" kern="1200" cap="none" spc="0" normalizeH="0" baseline="0" mc:Ignorable="hp" hp:hslEmbossed="0">
                <a:solidFill>
                  <a:schemeClr val="tx1"/>
                </a:solidFill>
                <a:latin typeface="+mj-lt"/>
                <a:ea typeface="+mj-ea"/>
                <a:cs typeface="+mj-cs"/>
              </a:rPr>
              <a:t>주요코드 </a:t>
            </a:r>
            <a:r>
              <a:rPr xmlns:mc="http://schemas.openxmlformats.org/markup-compatibility/2006" xmlns:hp="http://schemas.haansoft.com/office/presentation/8.0" kumimoji="0" lang="en-US" altLang="ko-KR" sz="3000" b="0" i="0" u="none" strike="noStrike" kern="1200" cap="none" spc="0" normalizeH="0" baseline="0" mc:Ignorable="hp" hp:hslEmbossed="0">
                <a:solidFill>
                  <a:schemeClr val="tx1"/>
                </a:solidFill>
                <a:latin typeface="+mj-lt"/>
                <a:ea typeface="+mj-ea"/>
                <a:cs typeface="+mj-cs"/>
              </a:rPr>
              <a:t>|</a:t>
            </a:r>
            <a:r>
              <a:rPr xmlns:mc="http://schemas.openxmlformats.org/markup-compatibility/2006" xmlns:hp="http://schemas.haansoft.com/office/presentation/8.0" kumimoji="0" lang="ko-KR" altLang="en-US" sz="3000" b="0" i="0" u="none" strike="noStrike" kern="1200" cap="none" spc="0" normalizeH="0" baseline="0" mc:Ignorable="hp" hp:hslEmbossed="0">
                <a:solidFill>
                  <a:schemeClr val="tx1"/>
                </a:solidFill>
                <a:latin typeface="+mj-lt"/>
                <a:ea typeface="+mj-ea"/>
                <a:cs typeface="+mj-cs"/>
              </a:rPr>
              <a:t> </a:t>
            </a:r>
            <a:r>
              <a:rPr lang="ko-KR" altLang="en-US" sz="1600"/>
              <a:t>메인페이지</a:t>
            </a:r>
            <a:r>
              <a:rPr lang="en-US" altLang="ko-KR" sz="1600"/>
              <a:t>(</a:t>
            </a:r>
            <a:r>
              <a:rPr lang="ko-KR" altLang="en-US" sz="1600"/>
              <a:t>현재위치 근처 숙소검색</a:t>
            </a:r>
            <a:r>
              <a:rPr lang="en-US" altLang="ko-KR" sz="1600"/>
              <a:t>)</a:t>
            </a:r>
            <a:endParaRPr xmlns:mc="http://schemas.openxmlformats.org/markup-compatibility/2006" xmlns:hp="http://schemas.haansoft.com/office/presentation/8.0" kumimoji="0" lang="ko-KR" altLang="en-US" sz="1600" b="0" i="0" u="none" strike="noStrike" kern="1200" cap="none" spc="0" normalizeH="0" baseline="0" mc:Ignorable="hp" hp:hslEmbossed="0">
              <a:solidFill>
                <a:schemeClr val="tx1"/>
              </a:solidFill>
              <a:latin typeface="+mj-lt"/>
              <a:ea typeface="+mj-ea"/>
              <a:cs typeface="+mj-c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5015880" y="846138"/>
            <a:ext cx="4248472" cy="926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9" name=""/>
          <p:cNvPicPr>
            <a:picLocks noChangeAspect="1"/>
          </p:cNvPicPr>
          <p:nvPr/>
        </p:nvPicPr>
        <p:blipFill rotWithShape="1">
          <a:blip r:embed="rId2"/>
          <a:srcRect t="5170"/>
          <a:stretch>
            <a:fillRect/>
          </a:stretch>
        </p:blipFill>
        <p:spPr>
          <a:xfrm>
            <a:off x="0" y="980728"/>
            <a:ext cx="12192000" cy="6480720"/>
          </a:xfrm>
          <a:prstGeom prst="rect">
            <a:avLst/>
          </a:prstGeom>
        </p:spPr>
      </p:pic>
      <p:sp>
        <p:nvSpPr>
          <p:cNvPr id="10" name="제목 3"/>
          <p:cNvSpPr>
            <a:spLocks noGrp="1"/>
          </p:cNvSpPr>
          <p:nvPr/>
        </p:nvSpPr>
        <p:spPr>
          <a:xfrm>
            <a:off x="235768" y="269775"/>
            <a:ext cx="10972800" cy="1143000"/>
          </a:xfrm>
          <a:prstGeom prst="rect">
            <a:avLst/>
          </a:prstGeom>
        </p:spPr>
        <p:txBody>
          <a:bodyPr/>
          <a:lstStyle/>
          <a:p>
            <a:pPr>
              <a:defRPr lang="ko-KR" altLang="en-US"/>
            </a:pPr>
            <a:r>
              <a:rPr xmlns:mc="http://schemas.openxmlformats.org/markup-compatibility/2006" xmlns:hp="http://schemas.haansoft.com/office/presentation/8.0" kumimoji="0" lang="ko-KR" altLang="en-US" sz="3000" b="0" i="0" u="none" strike="noStrike" kern="1200" cap="none" spc="0" normalizeH="0" baseline="0" mc:Ignorable="hp" hp:hslEmbossed="0">
                <a:solidFill>
                  <a:schemeClr val="tx1"/>
                </a:solidFill>
                <a:latin typeface="+mj-lt"/>
                <a:ea typeface="+mj-ea"/>
                <a:cs typeface="+mj-cs"/>
              </a:rPr>
              <a:t>주요코드 </a:t>
            </a:r>
            <a:r>
              <a:rPr xmlns:mc="http://schemas.openxmlformats.org/markup-compatibility/2006" xmlns:hp="http://schemas.haansoft.com/office/presentation/8.0" kumimoji="0" lang="en-US" altLang="ko-KR" sz="3000" b="0" i="0" u="none" strike="noStrike" kern="1200" cap="none" spc="0" normalizeH="0" baseline="0" mc:Ignorable="hp" hp:hslEmbossed="0">
                <a:solidFill>
                  <a:schemeClr val="tx1"/>
                </a:solidFill>
                <a:latin typeface="+mj-lt"/>
                <a:ea typeface="+mj-ea"/>
                <a:cs typeface="+mj-cs"/>
              </a:rPr>
              <a:t>|</a:t>
            </a:r>
            <a:r>
              <a:rPr xmlns:mc="http://schemas.openxmlformats.org/markup-compatibility/2006" xmlns:hp="http://schemas.haansoft.com/office/presentation/8.0" kumimoji="0" lang="ko-KR" altLang="en-US" sz="3000" b="0" i="0" u="none" strike="noStrike" kern="1200" cap="none" spc="0" normalizeH="0" baseline="0" mc:Ignorable="hp" hp:hslEmbossed="0">
                <a:solidFill>
                  <a:schemeClr val="tx1"/>
                </a:solidFill>
                <a:latin typeface="+mj-lt"/>
                <a:ea typeface="+mj-ea"/>
                <a:cs typeface="+mj-cs"/>
              </a:rPr>
              <a:t> </a:t>
            </a:r>
            <a:r>
              <a:rPr lang="ko-KR" altLang="en-US" sz="1600"/>
              <a:t>예약페이지</a:t>
            </a:r>
            <a:endParaRPr lang="ko-KR" altLang="en-US" sz="16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5015880" y="846138"/>
            <a:ext cx="4248472" cy="926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0" name=""/>
          <p:cNvPicPr>
            <a:picLocks noChangeAspect="1"/>
          </p:cNvPicPr>
          <p:nvPr/>
        </p:nvPicPr>
        <p:blipFill rotWithShape="1">
          <a:blip r:embed="rId2"/>
          <a:stretch>
            <a:fillRect/>
          </a:stretch>
        </p:blipFill>
        <p:spPr>
          <a:xfrm>
            <a:off x="528607" y="1124744"/>
            <a:ext cx="5207351" cy="3413058"/>
          </a:xfrm>
          <a:prstGeom prst="rect">
            <a:avLst/>
          </a:prstGeom>
        </p:spPr>
      </p:pic>
      <p:pic>
        <p:nvPicPr>
          <p:cNvPr id="11" name=""/>
          <p:cNvPicPr>
            <a:picLocks noChangeAspect="1"/>
          </p:cNvPicPr>
          <p:nvPr/>
        </p:nvPicPr>
        <p:blipFill rotWithShape="1">
          <a:blip r:embed="rId3"/>
          <a:stretch>
            <a:fillRect/>
          </a:stretch>
        </p:blipFill>
        <p:spPr>
          <a:xfrm>
            <a:off x="5879976" y="332656"/>
            <a:ext cx="6312024" cy="5267215"/>
          </a:xfrm>
          <a:prstGeom prst="rect">
            <a:avLst/>
          </a:prstGeom>
        </p:spPr>
      </p:pic>
      <p:sp>
        <p:nvSpPr>
          <p:cNvPr id="12" name=""/>
          <p:cNvSpPr txBox="1"/>
          <p:nvPr/>
        </p:nvSpPr>
        <p:spPr>
          <a:xfrm>
            <a:off x="623391" y="4692347"/>
            <a:ext cx="4968552" cy="1184925"/>
          </a:xfrm>
          <a:prstGeom prst="rect">
            <a:avLst/>
          </a:prstGeom>
        </p:spPr>
        <p:txBody>
          <a:bodyPr wrap="square">
            <a:spAutoFit/>
          </a:bodyPr>
          <a:p>
            <a:pPr>
              <a:defRPr/>
            </a:pPr>
            <a:r>
              <a:rPr lang="ko-KR" altLang="en-US"/>
              <a:t>예약 상세정보를 db에서 불러내기 위해 예약테이블, 숙소테이블, 숙소이미지중 대표사진만 있는 테이블, 호스트테이블을 조회해서 select하는 코드입니다.</a:t>
            </a:r>
            <a:endParaRPr lang="ko-KR" altLang="en-US"/>
          </a:p>
        </p:txBody>
      </p:sp>
      <p:sp>
        <p:nvSpPr>
          <p:cNvPr id="14" name="제목 3"/>
          <p:cNvSpPr>
            <a:spLocks noGrp="1"/>
          </p:cNvSpPr>
          <p:nvPr/>
        </p:nvSpPr>
        <p:spPr>
          <a:xfrm>
            <a:off x="407368" y="260648"/>
            <a:ext cx="10972800" cy="1143000"/>
          </a:xfrm>
          <a:prstGeom prst="rect">
            <a:avLst/>
          </a:prstGeom>
        </p:spPr>
        <p:txBody>
          <a:bodyPr/>
          <a:lstStyle/>
          <a:p>
            <a:pPr>
              <a:defRPr lang="ko-KR" altLang="en-US"/>
            </a:pPr>
            <a:r>
              <a:rPr xmlns:mc="http://schemas.openxmlformats.org/markup-compatibility/2006" xmlns:hp="http://schemas.haansoft.com/office/presentation/8.0" kumimoji="0" lang="ko-KR" altLang="en-US" sz="3000" b="0" i="0" u="none" strike="noStrike" kern="1200" cap="none" spc="0" normalizeH="0" baseline="0" mc:Ignorable="hp" hp:hslEmbossed="0">
                <a:solidFill>
                  <a:schemeClr val="tx1"/>
                </a:solidFill>
                <a:latin typeface="+mj-lt"/>
                <a:ea typeface="+mj-ea"/>
                <a:cs typeface="+mj-cs"/>
              </a:rPr>
              <a:t>주요코드 </a:t>
            </a:r>
            <a:r>
              <a:rPr xmlns:mc="http://schemas.openxmlformats.org/markup-compatibility/2006" xmlns:hp="http://schemas.haansoft.com/office/presentation/8.0" kumimoji="0" lang="en-US" altLang="ko-KR" sz="3000" b="0" i="0" u="none" strike="noStrike" kern="1200" cap="none" spc="0" normalizeH="0" baseline="0" mc:Ignorable="hp" hp:hslEmbossed="0">
                <a:solidFill>
                  <a:schemeClr val="tx1"/>
                </a:solidFill>
                <a:latin typeface="+mj-lt"/>
                <a:ea typeface="+mj-ea"/>
                <a:cs typeface="+mj-cs"/>
              </a:rPr>
              <a:t>|</a:t>
            </a:r>
            <a:r>
              <a:rPr xmlns:mc="http://schemas.openxmlformats.org/markup-compatibility/2006" xmlns:hp="http://schemas.haansoft.com/office/presentation/8.0" kumimoji="0" lang="ko-KR" altLang="en-US" sz="3000" b="0" i="0" u="none" strike="noStrike" kern="1200" cap="none" spc="0" normalizeH="0" baseline="0" mc:Ignorable="hp" hp:hslEmbossed="0">
                <a:solidFill>
                  <a:schemeClr val="tx1"/>
                </a:solidFill>
                <a:latin typeface="+mj-lt"/>
                <a:ea typeface="+mj-ea"/>
                <a:cs typeface="+mj-cs"/>
              </a:rPr>
              <a:t> </a:t>
            </a:r>
            <a:r>
              <a:rPr lang="ko-KR" altLang="en-US" sz="1600"/>
              <a:t>마이페이지</a:t>
            </a:r>
            <a:r>
              <a:rPr lang="en-US" altLang="ko-KR" sz="1600"/>
              <a:t>(</a:t>
            </a:r>
            <a:r>
              <a:rPr lang="ko-KR" altLang="en-US" sz="1600"/>
              <a:t>예약상세정보</a:t>
            </a:r>
            <a:r>
              <a:rPr lang="en-US" altLang="ko-KR" sz="1600"/>
              <a:t>)</a:t>
            </a:r>
            <a:endParaRPr lang="en-US" altLang="ko-KR" sz="16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5015880" y="846138"/>
            <a:ext cx="4248472" cy="926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9" name=""/>
          <p:cNvPicPr>
            <a:picLocks noChangeAspect="1"/>
          </p:cNvPicPr>
          <p:nvPr/>
        </p:nvPicPr>
        <p:blipFill rotWithShape="1">
          <a:blip r:embed="rId2"/>
          <a:stretch>
            <a:fillRect/>
          </a:stretch>
        </p:blipFill>
        <p:spPr>
          <a:xfrm>
            <a:off x="544268" y="4092066"/>
            <a:ext cx="5407716" cy="2865326"/>
          </a:xfrm>
          <a:prstGeom prst="rect">
            <a:avLst/>
          </a:prstGeom>
        </p:spPr>
      </p:pic>
      <p:pic>
        <p:nvPicPr>
          <p:cNvPr id="10" name=""/>
          <p:cNvPicPr>
            <a:picLocks noChangeAspect="1"/>
          </p:cNvPicPr>
          <p:nvPr/>
        </p:nvPicPr>
        <p:blipFill rotWithShape="1">
          <a:blip r:embed="rId3"/>
          <a:stretch>
            <a:fillRect/>
          </a:stretch>
        </p:blipFill>
        <p:spPr>
          <a:xfrm>
            <a:off x="510111" y="908720"/>
            <a:ext cx="4289744" cy="2702201"/>
          </a:xfrm>
          <a:prstGeom prst="rect">
            <a:avLst/>
          </a:prstGeom>
        </p:spPr>
      </p:pic>
      <p:pic>
        <p:nvPicPr>
          <p:cNvPr id="11" name=""/>
          <p:cNvPicPr>
            <a:picLocks noChangeAspect="1"/>
          </p:cNvPicPr>
          <p:nvPr/>
        </p:nvPicPr>
        <p:blipFill rotWithShape="1">
          <a:blip r:embed="rId4"/>
          <a:stretch>
            <a:fillRect/>
          </a:stretch>
        </p:blipFill>
        <p:spPr>
          <a:xfrm>
            <a:off x="4798633" y="764704"/>
            <a:ext cx="4537726" cy="2865249"/>
          </a:xfrm>
          <a:prstGeom prst="rect">
            <a:avLst/>
          </a:prstGeom>
        </p:spPr>
      </p:pic>
      <p:sp>
        <p:nvSpPr>
          <p:cNvPr id="12" name=""/>
          <p:cNvSpPr txBox="1"/>
          <p:nvPr/>
        </p:nvSpPr>
        <p:spPr>
          <a:xfrm>
            <a:off x="695400" y="3712066"/>
            <a:ext cx="1008112" cy="365006"/>
          </a:xfrm>
          <a:prstGeom prst="rect">
            <a:avLst/>
          </a:prstGeom>
        </p:spPr>
        <p:txBody>
          <a:bodyPr wrap="square">
            <a:spAutoFit/>
          </a:bodyPr>
          <a:p>
            <a:pPr>
              <a:defRPr/>
            </a:pPr>
            <a:r>
              <a:rPr lang="en-US" altLang="ko-KR"/>
              <a:t>&lt;sql&gt;</a:t>
            </a:r>
            <a:endParaRPr lang="en-US" altLang="ko-KR"/>
          </a:p>
        </p:txBody>
      </p:sp>
      <p:sp>
        <p:nvSpPr>
          <p:cNvPr id="13" name=""/>
          <p:cNvSpPr txBox="1"/>
          <p:nvPr/>
        </p:nvSpPr>
        <p:spPr>
          <a:xfrm>
            <a:off x="7032104" y="4077072"/>
            <a:ext cx="3600400" cy="902598"/>
          </a:xfrm>
          <a:prstGeom prst="rect">
            <a:avLst/>
          </a:prstGeom>
        </p:spPr>
        <p:txBody>
          <a:bodyPr wrap="square">
            <a:spAutoFit/>
          </a:bodyPr>
          <a:p>
            <a:pPr>
              <a:defRPr/>
            </a:pPr>
            <a:r>
              <a:rPr lang="ko-KR" altLang="en-US"/>
              <a:t> 맛집 검색 화면에서 지역/음식종류 별로 맛집을 검색하면 그에 해당하는 맛집이 뜨는 코드</a:t>
            </a:r>
            <a:endParaRPr lang="ko-KR" altLang="en-US"/>
          </a:p>
        </p:txBody>
      </p:sp>
      <p:sp>
        <p:nvSpPr>
          <p:cNvPr id="16" name="제목 3"/>
          <p:cNvSpPr>
            <a:spLocks noGrp="1"/>
          </p:cNvSpPr>
          <p:nvPr/>
        </p:nvSpPr>
        <p:spPr>
          <a:xfrm>
            <a:off x="407368" y="260648"/>
            <a:ext cx="10972800" cy="1143000"/>
          </a:xfrm>
          <a:prstGeom prst="rect">
            <a:avLst/>
          </a:prstGeom>
        </p:spPr>
        <p:txBody>
          <a:bodyPr/>
          <a:lstStyle/>
          <a:p>
            <a:pPr>
              <a:defRPr lang="ko-KR" altLang="en-US"/>
            </a:pPr>
            <a:r>
              <a:rPr xmlns:mc="http://schemas.openxmlformats.org/markup-compatibility/2006" xmlns:hp="http://schemas.haansoft.com/office/presentation/8.0" kumimoji="0" lang="ko-KR" altLang="en-US" sz="3000" b="0" i="0" u="none" strike="noStrike" kern="1200" cap="none" spc="0" normalizeH="0" baseline="0" mc:Ignorable="hp" hp:hslEmbossed="0">
                <a:solidFill>
                  <a:schemeClr val="tx1"/>
                </a:solidFill>
                <a:latin typeface="+mj-lt"/>
                <a:ea typeface="+mj-ea"/>
                <a:cs typeface="+mj-cs"/>
              </a:rPr>
              <a:t>주요코드 </a:t>
            </a:r>
            <a:r>
              <a:rPr xmlns:mc="http://schemas.openxmlformats.org/markup-compatibility/2006" xmlns:hp="http://schemas.haansoft.com/office/presentation/8.0" kumimoji="0" lang="en-US" altLang="ko-KR" sz="3000" b="0" i="0" u="none" strike="noStrike" kern="1200" cap="none" spc="0" normalizeH="0" baseline="0" mc:Ignorable="hp" hp:hslEmbossed="0">
                <a:solidFill>
                  <a:schemeClr val="tx1"/>
                </a:solidFill>
                <a:latin typeface="+mj-lt"/>
                <a:ea typeface="+mj-ea"/>
                <a:cs typeface="+mj-cs"/>
              </a:rPr>
              <a:t>|</a:t>
            </a:r>
            <a:r>
              <a:rPr xmlns:mc="http://schemas.openxmlformats.org/markup-compatibility/2006" xmlns:hp="http://schemas.haansoft.com/office/presentation/8.0" kumimoji="0" lang="ko-KR" altLang="en-US" sz="3000" b="0" i="0" u="none" strike="noStrike" kern="1200" cap="none" spc="0" normalizeH="0" baseline="0" mc:Ignorable="hp" hp:hslEmbossed="0">
                <a:solidFill>
                  <a:schemeClr val="tx1"/>
                </a:solidFill>
                <a:latin typeface="+mj-lt"/>
                <a:ea typeface="+mj-ea"/>
                <a:cs typeface="+mj-cs"/>
              </a:rPr>
              <a:t> </a:t>
            </a:r>
            <a:r>
              <a:rPr lang="ko-KR" altLang="en-US" sz="1600"/>
              <a:t>추천맛집</a:t>
            </a:r>
            <a:endParaRPr lang="ko-KR" altLang="en-US" sz="16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주요코드 </a:t>
            </a:r>
            <a:r>
              <a:rPr lang="en-US" altLang="ko-KR"/>
              <a:t>|</a:t>
            </a:r>
            <a:r>
              <a:rPr lang="ko-KR" altLang="en-US"/>
              <a:t> </a:t>
            </a:r>
            <a:r>
              <a:rPr lang="ko-KR" altLang="en-US" sz="1600"/>
              <a:t>호스트되기</a:t>
            </a:r>
            <a:r>
              <a:rPr lang="en-US" altLang="ko-KR" sz="1600"/>
              <a:t>(</a:t>
            </a:r>
            <a:r>
              <a:rPr lang="ko-KR" altLang="en-US" sz="1600"/>
              <a:t>숙소등록</a:t>
            </a:r>
            <a:r>
              <a:rPr lang="en-US" altLang="ko-KR" sz="1600"/>
              <a:t>)</a:t>
            </a:r>
            <a:endParaRPr lang="ko-KR" altLang="en-US" sz="1600"/>
          </a:p>
        </p:txBody>
      </p:sp>
      <p:pic>
        <p:nvPicPr>
          <p:cNvPr id="3" name="그림 2"/>
          <p:cNvPicPr>
            <a:picLocks noChangeAspect="1"/>
          </p:cNvPicPr>
          <p:nvPr/>
        </p:nvPicPr>
        <p:blipFill rotWithShape="1">
          <a:blip r:embed="rId3"/>
          <a:stretch>
            <a:fillRect/>
          </a:stretch>
        </p:blipFill>
        <p:spPr>
          <a:xfrm>
            <a:off x="263352" y="908720"/>
            <a:ext cx="6710536" cy="4275051"/>
          </a:xfrm>
          <a:prstGeom prst="rect">
            <a:avLst/>
          </a:prstGeom>
        </p:spPr>
      </p:pic>
      <p:sp>
        <p:nvSpPr>
          <p:cNvPr id="5" name="직사각형 4"/>
          <p:cNvSpPr/>
          <p:nvPr/>
        </p:nvSpPr>
        <p:spPr>
          <a:xfrm>
            <a:off x="1013212" y="3284915"/>
            <a:ext cx="920116" cy="22598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ko-KR" altLang="en-US"/>
          </a:p>
        </p:txBody>
      </p:sp>
      <p:sp>
        <p:nvSpPr>
          <p:cNvPr id="7" name="직사각형 6"/>
          <p:cNvSpPr/>
          <p:nvPr/>
        </p:nvSpPr>
        <p:spPr>
          <a:xfrm>
            <a:off x="970336" y="3875588"/>
            <a:ext cx="2376264" cy="21602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ko-KR" altLang="en-US"/>
          </a:p>
        </p:txBody>
      </p:sp>
      <p:sp>
        <p:nvSpPr>
          <p:cNvPr id="8" name="직사각형 7"/>
          <p:cNvSpPr/>
          <p:nvPr/>
        </p:nvSpPr>
        <p:spPr>
          <a:xfrm>
            <a:off x="1000984" y="4456306"/>
            <a:ext cx="2376264"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ko-KR" altLang="en-US"/>
          </a:p>
        </p:txBody>
      </p:sp>
      <p:pic>
        <p:nvPicPr>
          <p:cNvPr id="17" name="그림 16"/>
          <p:cNvPicPr>
            <a:picLocks noChangeAspect="1"/>
          </p:cNvPicPr>
          <p:nvPr/>
        </p:nvPicPr>
        <p:blipFill rotWithShape="1">
          <a:blip r:embed="rId4"/>
          <a:stretch>
            <a:fillRect/>
          </a:stretch>
        </p:blipFill>
        <p:spPr>
          <a:xfrm>
            <a:off x="5845398" y="476672"/>
            <a:ext cx="6005065" cy="2037647"/>
          </a:xfrm>
          <a:prstGeom prst="rect">
            <a:avLst/>
          </a:prstGeom>
          <a:ln>
            <a:solidFill>
              <a:schemeClr val="bg1">
                <a:lumMod val="65000"/>
              </a:schemeClr>
            </a:solidFill>
          </a:ln>
        </p:spPr>
      </p:pic>
      <p:pic>
        <p:nvPicPr>
          <p:cNvPr id="19" name="그림 18"/>
          <p:cNvPicPr>
            <a:picLocks noChangeAspect="1"/>
          </p:cNvPicPr>
          <p:nvPr/>
        </p:nvPicPr>
        <p:blipFill rotWithShape="1">
          <a:blip r:embed="rId5"/>
          <a:stretch>
            <a:fillRect/>
          </a:stretch>
        </p:blipFill>
        <p:spPr>
          <a:xfrm>
            <a:off x="5197910" y="4702005"/>
            <a:ext cx="6730738" cy="2037647"/>
          </a:xfrm>
          <a:prstGeom prst="rect">
            <a:avLst/>
          </a:prstGeom>
          <a:ln>
            <a:solidFill>
              <a:schemeClr val="bg1">
                <a:lumMod val="65000"/>
              </a:schemeClr>
            </a:solidFill>
          </a:ln>
        </p:spPr>
      </p:pic>
      <p:cxnSp>
        <p:nvCxnSpPr>
          <p:cNvPr id="23" name="직선 화살표 연결선 22"/>
          <p:cNvCxnSpPr/>
          <p:nvPr/>
        </p:nvCxnSpPr>
        <p:spPr>
          <a:xfrm flipV="1">
            <a:off x="1930872" y="846138"/>
            <a:ext cx="4021112" cy="2523761"/>
          </a:xfrm>
          <a:prstGeom prst="straightConnector1">
            <a:avLst/>
          </a:prstGeom>
          <a:ln>
            <a:solidFill>
              <a:srgbClr val="ff0000"/>
            </a:solidFill>
            <a:headEnd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24" name="직선 화살표 연결선 23"/>
          <p:cNvCxnSpPr/>
          <p:nvPr/>
        </p:nvCxnSpPr>
        <p:spPr>
          <a:xfrm flipV="1">
            <a:off x="3346600" y="846138"/>
            <a:ext cx="2605384" cy="3029450"/>
          </a:xfrm>
          <a:prstGeom prst="straightConnector1">
            <a:avLst/>
          </a:prstGeom>
          <a:ln>
            <a:solidFill>
              <a:srgbClr val="ff0000"/>
            </a:solidFill>
            <a:headEnd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25" name="직선 화살표 연결선 24"/>
          <p:cNvCxnSpPr>
            <a:stCxn id="8" idx="3"/>
          </p:cNvCxnSpPr>
          <p:nvPr/>
        </p:nvCxnSpPr>
        <p:spPr>
          <a:xfrm>
            <a:off x="3377248" y="4564318"/>
            <a:ext cx="1824422" cy="449409"/>
          </a:xfrm>
          <a:prstGeom prst="straightConnector1">
            <a:avLst/>
          </a:prstGeom>
          <a:ln>
            <a:solidFill>
              <a:srgbClr val="ff0000"/>
            </a:solidFill>
            <a:headEnd w="med" len="med"/>
            <a:tailEnd type="arrow" w="med" len="med"/>
          </a:ln>
        </p:spPr>
        <p:style>
          <a:lnRef idx="3">
            <a:schemeClr val="accent2"/>
          </a:lnRef>
          <a:fillRef idx="0">
            <a:schemeClr val="accent2"/>
          </a:fillRef>
          <a:effectRef idx="2">
            <a:schemeClr val="accent2"/>
          </a:effectRef>
          <a:fontRef idx="minor">
            <a:schemeClr val="tx1"/>
          </a:fontRef>
        </p:style>
      </p:cxnSp>
      <p:sp>
        <p:nvSpPr>
          <p:cNvPr id="26" name=""/>
          <p:cNvSpPr txBox="1"/>
          <p:nvPr/>
        </p:nvSpPr>
        <p:spPr>
          <a:xfrm>
            <a:off x="7320136" y="2708920"/>
            <a:ext cx="5544616" cy="1737350"/>
          </a:xfrm>
          <a:prstGeom prst="rect">
            <a:avLst/>
          </a:prstGeom>
        </p:spPr>
        <p:txBody>
          <a:bodyPr wrap="square">
            <a:spAutoFit/>
          </a:bodyPr>
          <a:p>
            <a:pPr lvl="0">
              <a:defRPr/>
            </a:pPr>
            <a:r>
              <a:rPr lang="ko-KR" altLang="en-US"/>
              <a:t>하나의 숙소를 등록할 때 </a:t>
            </a:r>
            <a:r>
              <a:rPr lang="en-US" altLang="ko-KR"/>
              <a:t>*3</a:t>
            </a:r>
            <a:r>
              <a:rPr lang="ko-KR" altLang="en-US"/>
              <a:t>개</a:t>
            </a:r>
            <a:r>
              <a:rPr lang="en-US" altLang="ko-KR"/>
              <a:t>*</a:t>
            </a:r>
            <a:r>
              <a:rPr lang="ko-KR" altLang="en-US"/>
              <a:t>의 테이블 정보를 입력함 </a:t>
            </a:r>
            <a:r>
              <a:rPr lang="en-US" altLang="ko-KR"/>
              <a:t>(</a:t>
            </a:r>
            <a:r>
              <a:rPr lang="ko-KR" altLang="en-US"/>
              <a:t>숙소</a:t>
            </a:r>
            <a:r>
              <a:rPr lang="en-US" altLang="ko-KR"/>
              <a:t>, </a:t>
            </a:r>
            <a:r>
              <a:rPr lang="ko-KR" altLang="en-US"/>
              <a:t>숙소이미지</a:t>
            </a:r>
            <a:r>
              <a:rPr lang="en-US" altLang="ko-KR"/>
              <a:t>, </a:t>
            </a:r>
            <a:r>
              <a:rPr lang="ko-KR" altLang="en-US"/>
              <a:t>편의시설</a:t>
            </a:r>
            <a:r>
              <a:rPr lang="en-US" altLang="ko-KR"/>
              <a:t>)</a:t>
            </a:r>
            <a:r>
              <a:rPr lang="ko-KR" altLang="en-US"/>
              <a:t> </a:t>
            </a:r>
            <a:endParaRPr lang="ko-KR" altLang="en-US"/>
          </a:p>
          <a:p>
            <a:pPr lvl="0">
              <a:defRPr/>
            </a:pPr>
            <a:r>
              <a:rPr lang="ko-KR" altLang="en-US"/>
              <a:t>숙소</a:t>
            </a:r>
            <a:r>
              <a:rPr lang="en-US" altLang="ko-KR"/>
              <a:t>, </a:t>
            </a:r>
            <a:r>
              <a:rPr lang="ko-KR" altLang="en-US"/>
              <a:t>편의시설정보는 일반적인 요청 데이터처리를 통해 </a:t>
            </a:r>
            <a:r>
              <a:rPr lang="en-US" altLang="ko-KR"/>
              <a:t>form </a:t>
            </a:r>
            <a:r>
              <a:rPr lang="ko-KR" altLang="en-US"/>
              <a:t>정보로부터 입력데이터를 가져오고</a:t>
            </a:r>
            <a:endParaRPr lang="ko-KR" altLang="en-US"/>
          </a:p>
          <a:p>
            <a:pPr lvl="0">
              <a:defRPr/>
            </a:pPr>
            <a:r>
              <a:rPr lang="ko-KR" altLang="en-US"/>
              <a:t>숙소이미지 정보는 파일처리를 통해 등록된 파일정보를 가져온다</a:t>
            </a:r>
            <a:r>
              <a:rPr lang="en-US" altLang="ko-KR"/>
              <a:t>.</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프로젝트 일정</a:t>
            </a:r>
            <a:endParaRPr lang="ko-KR" altLang="en-US"/>
          </a:p>
        </p:txBody>
      </p:sp>
      <p:sp>
        <p:nvSpPr>
          <p:cNvPr id="5" name="텍스트 개체 틀 4"/>
          <p:cNvSpPr>
            <a:spLocks noGrp="1"/>
          </p:cNvSpPr>
          <p:nvPr>
            <p:ph type="body" sz="quarter" idx="14"/>
          </p:nvPr>
        </p:nvSpPr>
        <p:spPr>
          <a:xfrm>
            <a:off x="551384" y="1268760"/>
            <a:ext cx="10945216" cy="5040560"/>
          </a:xfrm>
        </p:spPr>
        <p:txBody>
          <a:bodyPr>
            <a:noAutofit/>
          </a:bodyPr>
          <a:lstStyle/>
          <a:p>
            <a:pPr lvl="0">
              <a:defRPr lang="ko-KR" altLang="en-US"/>
            </a:pPr>
            <a:r>
              <a:rPr lang="ko-KR" altLang="en-US"/>
              <a:t>각자 아이디어 구상, 자료조사  	</a:t>
            </a:r>
            <a:r>
              <a:rPr lang="en-US" altLang="ko-KR"/>
              <a:t>3/19~3/21</a:t>
            </a:r>
            <a:endParaRPr lang="en-US" altLang="ko-KR"/>
          </a:p>
          <a:p>
            <a:pPr lvl="0">
              <a:defRPr lang="ko-KR" altLang="en-US"/>
            </a:pPr>
            <a:r>
              <a:rPr lang="ko-KR" altLang="en-US"/>
              <a:t>조편성				</a:t>
            </a:r>
            <a:r>
              <a:rPr lang="en-US" altLang="ko-KR"/>
              <a:t>~</a:t>
            </a:r>
            <a:r>
              <a:rPr lang="ko-KR" altLang="en-US"/>
              <a:t> 3/22(월)</a:t>
            </a:r>
            <a:endParaRPr lang="ko-KR" altLang="en-US"/>
          </a:p>
          <a:p>
            <a:pPr lvl="0">
              <a:defRPr lang="ko-KR" altLang="en-US"/>
            </a:pPr>
            <a:r>
              <a:rPr lang="ko-KR" altLang="en-US"/>
              <a:t>주제					~ 3/24(수)</a:t>
            </a:r>
            <a:endParaRPr lang="ko-KR" altLang="en-US"/>
          </a:p>
          <a:p>
            <a:pPr lvl="0">
              <a:defRPr lang="ko-KR" altLang="en-US"/>
            </a:pPr>
            <a:r>
              <a:rPr lang="ko-KR" altLang="en-US"/>
              <a:t>기획					~ 4/2(금)</a:t>
            </a:r>
            <a:endParaRPr lang="ko-KR" altLang="en-US"/>
          </a:p>
          <a:p>
            <a:pPr lvl="0">
              <a:defRPr lang="ko-KR" altLang="en-US"/>
            </a:pPr>
            <a:r>
              <a:rPr lang="ko-KR" altLang="en-US"/>
              <a:t>설계					~ 4/13(화)</a:t>
            </a:r>
            <a:endParaRPr lang="ko-KR" altLang="en-US"/>
          </a:p>
          <a:p>
            <a:pPr lvl="0">
              <a:defRPr lang="ko-KR" altLang="en-US"/>
            </a:pPr>
            <a:r>
              <a:rPr lang="ko-KR" altLang="en-US"/>
              <a:t>구현					~ 4/26(월)</a:t>
            </a:r>
            <a:endParaRPr lang="ko-KR" altLang="en-US"/>
          </a:p>
          <a:p>
            <a:pPr lvl="0">
              <a:defRPr lang="ko-KR" altLang="en-US"/>
            </a:pPr>
            <a:r>
              <a:rPr lang="ko-KR" altLang="en-US"/>
              <a:t>최종 발표				</a:t>
            </a:r>
            <a:r>
              <a:rPr lang="en-US" altLang="ko-KR"/>
              <a:t>~</a:t>
            </a:r>
            <a:r>
              <a:rPr lang="ko-KR" altLang="en-US"/>
              <a:t> 4/27(화)</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주요코드 </a:t>
            </a:r>
            <a:r>
              <a:rPr lang="en-US" altLang="ko-KR"/>
              <a:t>|</a:t>
            </a:r>
            <a:r>
              <a:rPr lang="ko-KR" altLang="en-US"/>
              <a:t> </a:t>
            </a:r>
            <a:r>
              <a:rPr lang="ko-KR" altLang="en-US" sz="1600"/>
              <a:t>호스트되기</a:t>
            </a:r>
            <a:r>
              <a:rPr lang="en-US" altLang="ko-KR" sz="1600"/>
              <a:t>(</a:t>
            </a:r>
            <a:r>
              <a:rPr lang="ko-KR" altLang="en-US" sz="1600"/>
              <a:t>숙소등록</a:t>
            </a:r>
            <a:r>
              <a:rPr lang="en-US" altLang="ko-KR" sz="1600"/>
              <a:t>)</a:t>
            </a:r>
            <a:endParaRPr lang="ko-KR" altLang="en-US" sz="1600"/>
          </a:p>
        </p:txBody>
      </p:sp>
      <p:pic>
        <p:nvPicPr>
          <p:cNvPr id="3" name="그림 2"/>
          <p:cNvPicPr>
            <a:picLocks noChangeAspect="1"/>
          </p:cNvPicPr>
          <p:nvPr/>
        </p:nvPicPr>
        <p:blipFill rotWithShape="1">
          <a:blip r:embed="rId3"/>
          <a:stretch>
            <a:fillRect/>
          </a:stretch>
        </p:blipFill>
        <p:spPr>
          <a:xfrm>
            <a:off x="263352" y="908721"/>
            <a:ext cx="6264696" cy="3991022"/>
          </a:xfrm>
          <a:prstGeom prst="rect">
            <a:avLst/>
          </a:prstGeom>
        </p:spPr>
      </p:pic>
      <p:sp>
        <p:nvSpPr>
          <p:cNvPr id="5" name="직사각형 4"/>
          <p:cNvSpPr/>
          <p:nvPr/>
        </p:nvSpPr>
        <p:spPr>
          <a:xfrm>
            <a:off x="968788" y="3111501"/>
            <a:ext cx="858985" cy="2584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ko-KR" altLang="en-US"/>
          </a:p>
        </p:txBody>
      </p:sp>
      <p:sp>
        <p:nvSpPr>
          <p:cNvPr id="7" name="직사각형 6"/>
          <p:cNvSpPr/>
          <p:nvPr/>
        </p:nvSpPr>
        <p:spPr>
          <a:xfrm>
            <a:off x="968788" y="3682738"/>
            <a:ext cx="2218388" cy="19285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ko-KR" altLang="en-US"/>
          </a:p>
        </p:txBody>
      </p:sp>
      <p:sp>
        <p:nvSpPr>
          <p:cNvPr id="8" name="직사각형 7"/>
          <p:cNvSpPr/>
          <p:nvPr/>
        </p:nvSpPr>
        <p:spPr>
          <a:xfrm>
            <a:off x="958172" y="4240396"/>
            <a:ext cx="2218388" cy="19284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ko-KR" altLang="en-US"/>
          </a:p>
        </p:txBody>
      </p:sp>
      <p:cxnSp>
        <p:nvCxnSpPr>
          <p:cNvPr id="10" name="직선 화살표 연결선 9"/>
          <p:cNvCxnSpPr/>
          <p:nvPr/>
        </p:nvCxnSpPr>
        <p:spPr>
          <a:xfrm flipV="1">
            <a:off x="1891032" y="960304"/>
            <a:ext cx="4910388" cy="218951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직선 화살표 연결선 17"/>
          <p:cNvCxnSpPr/>
          <p:nvPr/>
        </p:nvCxnSpPr>
        <p:spPr>
          <a:xfrm flipV="1">
            <a:off x="3230680" y="1718133"/>
            <a:ext cx="3507895" cy="194060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직선 화살표 연결선 19"/>
          <p:cNvCxnSpPr/>
          <p:nvPr/>
        </p:nvCxnSpPr>
        <p:spPr>
          <a:xfrm flipV="1">
            <a:off x="3158111" y="3726803"/>
            <a:ext cx="3695955" cy="50246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6" name="그림 15"/>
          <p:cNvPicPr>
            <a:picLocks noChangeAspect="1"/>
          </p:cNvPicPr>
          <p:nvPr/>
        </p:nvPicPr>
        <p:blipFill rotWithShape="1">
          <a:blip r:embed="rId4"/>
          <a:stretch>
            <a:fillRect/>
          </a:stretch>
        </p:blipFill>
        <p:spPr>
          <a:xfrm>
            <a:off x="6926941" y="469671"/>
            <a:ext cx="4655459" cy="566013"/>
          </a:xfrm>
          <a:prstGeom prst="rect">
            <a:avLst/>
          </a:prstGeom>
        </p:spPr>
      </p:pic>
      <p:pic>
        <p:nvPicPr>
          <p:cNvPr id="22" name="그림 21"/>
          <p:cNvPicPr>
            <a:picLocks noChangeAspect="1"/>
          </p:cNvPicPr>
          <p:nvPr/>
        </p:nvPicPr>
        <p:blipFill rotWithShape="1">
          <a:blip r:embed="rId5"/>
          <a:stretch>
            <a:fillRect/>
          </a:stretch>
        </p:blipFill>
        <p:spPr>
          <a:xfrm>
            <a:off x="6777508" y="1230717"/>
            <a:ext cx="5260023" cy="1935795"/>
          </a:xfrm>
          <a:prstGeom prst="rect">
            <a:avLst/>
          </a:prstGeom>
        </p:spPr>
      </p:pic>
      <p:pic>
        <p:nvPicPr>
          <p:cNvPr id="27" name="그림 26"/>
          <p:cNvPicPr>
            <a:picLocks noChangeAspect="1"/>
          </p:cNvPicPr>
          <p:nvPr/>
        </p:nvPicPr>
        <p:blipFill rotWithShape="1">
          <a:blip r:embed="rId6"/>
          <a:stretch>
            <a:fillRect/>
          </a:stretch>
        </p:blipFill>
        <p:spPr>
          <a:xfrm>
            <a:off x="6884377" y="3369901"/>
            <a:ext cx="5110167" cy="1635253"/>
          </a:xfrm>
          <a:prstGeom prst="rect">
            <a:avLst/>
          </a:prstGeom>
        </p:spPr>
      </p:pic>
      <p:pic>
        <p:nvPicPr>
          <p:cNvPr id="34" name="그림 33"/>
          <p:cNvPicPr>
            <a:picLocks noChangeAspect="1"/>
          </p:cNvPicPr>
          <p:nvPr/>
        </p:nvPicPr>
        <p:blipFill rotWithShape="1">
          <a:blip r:embed="rId7"/>
          <a:stretch>
            <a:fillRect/>
          </a:stretch>
        </p:blipFill>
        <p:spPr>
          <a:xfrm>
            <a:off x="2279576" y="5085184"/>
            <a:ext cx="4680520" cy="1522427"/>
          </a:xfrm>
          <a:prstGeom prst="rect">
            <a:avLst/>
          </a:prstGeom>
        </p:spPr>
      </p:pic>
      <p:sp>
        <p:nvSpPr>
          <p:cNvPr id="35" name=""/>
          <p:cNvSpPr txBox="1"/>
          <p:nvPr/>
        </p:nvSpPr>
        <p:spPr>
          <a:xfrm>
            <a:off x="7464152" y="5157192"/>
            <a:ext cx="4727848" cy="2013228"/>
          </a:xfrm>
          <a:prstGeom prst="rect">
            <a:avLst/>
          </a:prstGeom>
        </p:spPr>
        <p:txBody>
          <a:bodyPr wrap="square">
            <a:spAutoFit/>
          </a:bodyPr>
          <a:p>
            <a:pPr lvl="0">
              <a:defRPr/>
            </a:pPr>
            <a:r>
              <a:rPr lang="ko-KR" altLang="en-US"/>
              <a:t>하나의 메소드에 </a:t>
            </a:r>
            <a:r>
              <a:rPr lang="en-US" altLang="ko-KR"/>
              <a:t>3</a:t>
            </a:r>
            <a:r>
              <a:rPr lang="ko-KR" altLang="en-US"/>
              <a:t>번의 </a:t>
            </a:r>
            <a:r>
              <a:rPr lang="en-US" altLang="ko-KR"/>
              <a:t>DB</a:t>
            </a:r>
            <a:r>
              <a:rPr lang="ko-KR" altLang="en-US"/>
              <a:t>접근이 있기 때문에 </a:t>
            </a:r>
            <a:endParaRPr lang="ko-KR" altLang="en-US"/>
          </a:p>
          <a:p>
            <a:pPr lvl="0">
              <a:defRPr/>
            </a:pPr>
            <a:r>
              <a:rPr lang="ko-KR" altLang="en-US"/>
              <a:t>숙소</a:t>
            </a:r>
            <a:r>
              <a:rPr lang="en-US" altLang="ko-KR"/>
              <a:t>,</a:t>
            </a:r>
            <a:r>
              <a:rPr lang="ko-KR" altLang="en-US"/>
              <a:t>편의시설</a:t>
            </a:r>
            <a:r>
              <a:rPr lang="en-US" altLang="ko-KR"/>
              <a:t>,</a:t>
            </a:r>
            <a:r>
              <a:rPr lang="ko-KR" altLang="en-US"/>
              <a:t>숙소이미지에 대한 </a:t>
            </a:r>
            <a:r>
              <a:rPr lang="en-US" altLang="ko-KR"/>
              <a:t>DB </a:t>
            </a:r>
            <a:r>
              <a:rPr lang="ko-KR" altLang="en-US"/>
              <a:t>삽입결과를 모두 받아와서</a:t>
            </a:r>
            <a:r>
              <a:rPr lang="en-US" altLang="ko-KR"/>
              <a:t> </a:t>
            </a:r>
            <a:r>
              <a:rPr lang="ko-KR" altLang="en-US"/>
              <a:t>각각의 삽입결과가 모두 성공 경우에만 </a:t>
            </a:r>
            <a:r>
              <a:rPr lang="en-US" altLang="ko-KR"/>
              <a:t>commit</a:t>
            </a:r>
            <a:r>
              <a:rPr lang="ko-KR" altLang="en-US"/>
              <a:t>이 되도록 하여</a:t>
            </a:r>
            <a:endParaRPr lang="ko-KR" altLang="en-US"/>
          </a:p>
          <a:p>
            <a:pPr lvl="0">
              <a:defRPr/>
            </a:pPr>
            <a:r>
              <a:rPr lang="ko-KR" altLang="en-US"/>
              <a:t>트랜잭션의 원자성을 보장할 수 있도록 했습니다</a:t>
            </a:r>
            <a:r>
              <a:rPr lang="en-US" altLang="ko-KR"/>
              <a:t>.</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idx="0" hasCustomPrompt="1"/>
          </p:nvPr>
        </p:nvSpPr>
        <p:spPr/>
        <p:txBody>
          <a:bodyPr/>
          <a:lstStyle/>
          <a:p>
            <a:pPr>
              <a:defRPr/>
            </a:pPr>
            <a:r>
              <a:rPr lang="ko-KR" altLang="en-US"/>
              <a:t>작품시연 및 </a:t>
            </a:r>
            <a:r>
              <a:rPr lang="en-US" altLang="ko-KR"/>
              <a:t>QA</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개발환경</a:t>
            </a:r>
            <a:endParaRPr lang="ko-KR" altLang="en-US"/>
          </a:p>
        </p:txBody>
      </p:sp>
      <p:graphicFrame>
        <p:nvGraphicFramePr>
          <p:cNvPr id="7" name="표 4"/>
          <p:cNvGraphicFramePr>
            <a:graphicFrameLocks noGrp="1"/>
          </p:cNvGraphicFramePr>
          <p:nvPr/>
        </p:nvGraphicFramePr>
        <p:xfrm>
          <a:off x="1506358" y="1272987"/>
          <a:ext cx="9179284" cy="4312026"/>
        </p:xfrm>
        <a:graphic>
          <a:graphicData uri="http://schemas.openxmlformats.org/drawingml/2006/table">
            <a:tbl>
              <a:tblPr firstRow="1" bandRow="1">
                <a:tableStyleId>{5940675A-B579-460E-94D1-54222C63F5DA}</a:tableStyleId>
              </a:tblPr>
              <a:tblGrid>
                <a:gridCol w="2572583"/>
                <a:gridCol w="6606701"/>
              </a:tblGrid>
              <a:tr h="709897">
                <a:tc>
                  <a:txBody>
                    <a:bodyPr vert="horz" lIns="114400" tIns="57200" rIns="114400" bIns="57200" anchor="ctr" anchorCtr="0"/>
                    <a:p>
                      <a:pPr algn="ctr" latinLnBrk="1">
                        <a:defRPr/>
                      </a:pPr>
                      <a:r>
                        <a:rPr lang="ko-KR" altLang="en-US" sz="2400" b="1">
                          <a:solidFill>
                            <a:schemeClr val="bg1"/>
                          </a:solidFill>
                          <a:latin typeface="배달의민족 주아"/>
                          <a:ea typeface="배달의민족 주아"/>
                        </a:rPr>
                        <a:t>구 분</a:t>
                      </a:r>
                      <a:endParaRPr lang="ko-KR" altLang="en-US" sz="2400" b="1">
                        <a:solidFill>
                          <a:schemeClr val="bg1"/>
                        </a:solidFill>
                        <a:latin typeface="배달의민족 주아"/>
                        <a:ea typeface="배달의민족 주아"/>
                      </a:endParaRPr>
                    </a:p>
                  </a:txBody>
                  <a:tcPr marL="114400" marR="114400" marT="57200" marB="57200" anchor="ctr">
                    <a:solidFill>
                      <a:schemeClr val="accent3"/>
                    </a:solidFill>
                  </a:tcPr>
                </a:tc>
                <a:tc>
                  <a:txBody>
                    <a:bodyPr vert="horz" lIns="114400" tIns="57200" rIns="114400" bIns="57200" anchor="ctr" anchorCtr="0"/>
                    <a:p>
                      <a:pPr algn="ctr" latinLnBrk="1">
                        <a:defRPr/>
                      </a:pPr>
                      <a:r>
                        <a:rPr lang="ko-KR" altLang="en-US" sz="2400" b="1">
                          <a:solidFill>
                            <a:schemeClr val="bg1"/>
                          </a:solidFill>
                          <a:latin typeface="배달의민족 주아"/>
                          <a:ea typeface="배달의민족 주아"/>
                        </a:rPr>
                        <a:t>항 목</a:t>
                      </a:r>
                      <a:endParaRPr lang="ko-KR" altLang="en-US" sz="2400" b="1">
                        <a:solidFill>
                          <a:schemeClr val="bg1"/>
                        </a:solidFill>
                        <a:latin typeface="배달의민족 주아"/>
                        <a:ea typeface="배달의민족 주아"/>
                      </a:endParaRPr>
                    </a:p>
                  </a:txBody>
                  <a:tcPr marL="114400" marR="114400" marT="57200" marB="57200" anchor="ctr">
                    <a:solidFill>
                      <a:schemeClr val="accent3"/>
                    </a:solidFill>
                  </a:tcPr>
                </a:tc>
              </a:tr>
              <a:tr h="709897">
                <a:tc>
                  <a:txBody>
                    <a:bodyPr vert="horz" lIns="114400" tIns="57200" rIns="114400" bIns="57200" anchor="ctr" anchorCtr="0"/>
                    <a:p>
                      <a:pPr algn="ctr" latinLnBrk="1">
                        <a:defRPr/>
                      </a:pPr>
                      <a:r>
                        <a:rPr lang="ko-KR" altLang="en-US" sz="2000">
                          <a:solidFill>
                            <a:schemeClr val="tx2">
                              <a:lumMod val="50000"/>
                            </a:schemeClr>
                          </a:solidFill>
                          <a:latin typeface="배달의민족 주아"/>
                          <a:ea typeface="배달의민족 주아"/>
                        </a:rPr>
                        <a:t>운영체제</a:t>
                      </a:r>
                      <a:endParaRPr lang="ko-KR" altLang="en-US" sz="2000">
                        <a:solidFill>
                          <a:schemeClr val="tx2">
                            <a:lumMod val="50000"/>
                          </a:schemeClr>
                        </a:solidFill>
                        <a:latin typeface="배달의민족 주아"/>
                        <a:ea typeface="배달의민족 주아"/>
                      </a:endParaRPr>
                    </a:p>
                  </a:txBody>
                  <a:tcPr marL="114400" marR="114400" marT="57200" marB="57200" anchor="ctr"/>
                </a:tc>
                <a:tc>
                  <a:txBody>
                    <a:bodyPr vert="horz" lIns="114400" tIns="57200" rIns="114400" bIns="57200" anchor="ctr" anchorCtr="0"/>
                    <a:p>
                      <a:pPr algn="ctr" latinLnBrk="1">
                        <a:defRPr/>
                      </a:pPr>
                      <a:r>
                        <a:rPr lang="en-US" altLang="ko-KR" sz="2000">
                          <a:solidFill>
                            <a:schemeClr val="tx2">
                              <a:lumMod val="50000"/>
                            </a:schemeClr>
                          </a:solidFill>
                          <a:latin typeface="배달의민족 주아"/>
                          <a:ea typeface="배달의민족 주아"/>
                        </a:rPr>
                        <a:t>Windows 10,</a:t>
                      </a:r>
                      <a:r>
                        <a:rPr lang="ko-KR" altLang="en-US" sz="2000">
                          <a:solidFill>
                            <a:schemeClr val="tx2">
                              <a:lumMod val="50000"/>
                            </a:schemeClr>
                          </a:solidFill>
                          <a:latin typeface="배달의민족 주아"/>
                          <a:ea typeface="배달의민족 주아"/>
                        </a:rPr>
                        <a:t> </a:t>
                      </a:r>
                      <a:r>
                        <a:rPr lang="en-US" altLang="ko-KR" sz="2000">
                          <a:solidFill>
                            <a:schemeClr val="tx2">
                              <a:lumMod val="50000"/>
                            </a:schemeClr>
                          </a:solidFill>
                          <a:latin typeface="배달의민족 주아"/>
                          <a:ea typeface="배달의민족 주아"/>
                        </a:rPr>
                        <a:t>Mac</a:t>
                      </a:r>
                      <a:endParaRPr lang="en-US" altLang="ko-KR" sz="2000">
                        <a:solidFill>
                          <a:schemeClr val="tx2">
                            <a:lumMod val="50000"/>
                          </a:schemeClr>
                        </a:solidFill>
                        <a:latin typeface="배달의민족 주아"/>
                        <a:ea typeface="배달의민족 주아"/>
                      </a:endParaRPr>
                    </a:p>
                  </a:txBody>
                  <a:tcPr marL="114400" marR="114400" marT="57200" marB="57200" anchor="ctr"/>
                </a:tc>
              </a:tr>
              <a:tr h="709897">
                <a:tc>
                  <a:txBody>
                    <a:bodyPr vert="horz" lIns="114400" tIns="57200" rIns="114400" bIns="57200" anchor="ctr" anchorCtr="0"/>
                    <a:p>
                      <a:pPr algn="ctr" latinLnBrk="1">
                        <a:defRPr/>
                      </a:pPr>
                      <a:r>
                        <a:rPr lang="ko-KR" altLang="en-US" sz="2000">
                          <a:solidFill>
                            <a:schemeClr val="tx2">
                              <a:lumMod val="50000"/>
                            </a:schemeClr>
                          </a:solidFill>
                          <a:latin typeface="배달의민족 주아"/>
                          <a:ea typeface="배달의민족 주아"/>
                        </a:rPr>
                        <a:t>서버</a:t>
                      </a:r>
                      <a:endParaRPr lang="ko-KR" altLang="en-US" sz="2000">
                        <a:solidFill>
                          <a:schemeClr val="tx2">
                            <a:lumMod val="50000"/>
                          </a:schemeClr>
                        </a:solidFill>
                        <a:latin typeface="배달의민족 주아"/>
                        <a:ea typeface="배달의민족 주아"/>
                      </a:endParaRPr>
                    </a:p>
                  </a:txBody>
                  <a:tcPr marL="114400" marR="114400" marT="57200" marB="57200" anchor="ctr"/>
                </a:tc>
                <a:tc>
                  <a:txBody>
                    <a:bodyPr vert="horz" lIns="114400" tIns="57200" rIns="114400" bIns="57200" anchor="ctr" anchorCtr="0"/>
                    <a:p>
                      <a:pPr algn="ctr" latinLnBrk="1">
                        <a:defRPr/>
                      </a:pPr>
                      <a:r>
                        <a:rPr lang="en-US" altLang="ko-KR" sz="2000">
                          <a:solidFill>
                            <a:schemeClr val="tx2">
                              <a:lumMod val="50000"/>
                            </a:schemeClr>
                          </a:solidFill>
                          <a:latin typeface="배달의민족 주아"/>
                          <a:ea typeface="배달의민족 주아"/>
                        </a:rPr>
                        <a:t>Tomcat 9.0</a:t>
                      </a:r>
                      <a:endParaRPr lang="ko-KR" altLang="en-US" sz="2000">
                        <a:solidFill>
                          <a:schemeClr val="tx2">
                            <a:lumMod val="50000"/>
                          </a:schemeClr>
                        </a:solidFill>
                        <a:latin typeface="배달의민족 주아"/>
                        <a:ea typeface="배달의민족 주아"/>
                      </a:endParaRPr>
                    </a:p>
                  </a:txBody>
                  <a:tcPr marL="114400" marR="114400" marT="57200" marB="57200" anchor="ctr"/>
                </a:tc>
              </a:tr>
              <a:tr h="709897">
                <a:tc>
                  <a:txBody>
                    <a:bodyPr vert="horz" lIns="114400" tIns="57200" rIns="114400" bIns="57200" anchor="ctr" anchorCtr="0"/>
                    <a:p>
                      <a:pPr algn="ctr" latinLnBrk="1">
                        <a:defRPr/>
                      </a:pPr>
                      <a:r>
                        <a:rPr lang="en-US" altLang="ko-KR" sz="2000">
                          <a:solidFill>
                            <a:schemeClr val="tx2">
                              <a:lumMod val="50000"/>
                            </a:schemeClr>
                          </a:solidFill>
                          <a:latin typeface="배달의민족 주아"/>
                          <a:ea typeface="배달의민족 주아"/>
                        </a:rPr>
                        <a:t>DBMS</a:t>
                      </a:r>
                      <a:endParaRPr lang="ko-KR" altLang="en-US" sz="2000">
                        <a:solidFill>
                          <a:schemeClr val="tx2">
                            <a:lumMod val="50000"/>
                          </a:schemeClr>
                        </a:solidFill>
                        <a:latin typeface="배달의민족 주아"/>
                        <a:ea typeface="배달의민족 주아"/>
                      </a:endParaRPr>
                    </a:p>
                  </a:txBody>
                  <a:tcPr marL="114400" marR="114400" marT="57200" marB="57200" anchor="ctr"/>
                </a:tc>
                <a:tc>
                  <a:txBody>
                    <a:bodyPr vert="horz" lIns="114400" tIns="57200" rIns="114400" bIns="57200" anchor="ctr" anchorCtr="0"/>
                    <a:p>
                      <a:pPr algn="ctr" latinLnBrk="1">
                        <a:defRPr/>
                      </a:pPr>
                      <a:r>
                        <a:rPr lang="en-US" altLang="ko-KR" sz="2000">
                          <a:solidFill>
                            <a:schemeClr val="tx2">
                              <a:lumMod val="50000"/>
                            </a:schemeClr>
                          </a:solidFill>
                          <a:latin typeface="배달의민족 주아"/>
                          <a:ea typeface="배달의민족 주아"/>
                        </a:rPr>
                        <a:t>Oracle 11g</a:t>
                      </a:r>
                      <a:endParaRPr lang="ko-KR" altLang="en-US" sz="2000">
                        <a:solidFill>
                          <a:schemeClr val="tx2">
                            <a:lumMod val="50000"/>
                          </a:schemeClr>
                        </a:solidFill>
                        <a:latin typeface="배달의민족 주아"/>
                        <a:ea typeface="배달의민족 주아"/>
                      </a:endParaRPr>
                    </a:p>
                  </a:txBody>
                  <a:tcPr marL="114400" marR="114400" marT="57200" marB="57200" anchor="ctr"/>
                </a:tc>
              </a:tr>
              <a:tr h="736219">
                <a:tc>
                  <a:txBody>
                    <a:bodyPr vert="horz" lIns="114400" tIns="57200" rIns="114400" bIns="57200" anchor="ctr" anchorCtr="0"/>
                    <a:p>
                      <a:pPr algn="ctr" latinLnBrk="1">
                        <a:defRPr/>
                      </a:pPr>
                      <a:r>
                        <a:rPr lang="ko-KR" altLang="en-US" sz="2000">
                          <a:solidFill>
                            <a:schemeClr val="tx2">
                              <a:lumMod val="50000"/>
                            </a:schemeClr>
                          </a:solidFill>
                          <a:latin typeface="배달의민족 주아"/>
                          <a:ea typeface="배달의민족 주아"/>
                        </a:rPr>
                        <a:t>개발 언어</a:t>
                      </a:r>
                      <a:endParaRPr lang="ko-KR" altLang="en-US" sz="2000">
                        <a:solidFill>
                          <a:schemeClr val="tx2">
                            <a:lumMod val="50000"/>
                          </a:schemeClr>
                        </a:solidFill>
                        <a:latin typeface="배달의민족 주아"/>
                        <a:ea typeface="배달의민족 주아"/>
                      </a:endParaRPr>
                    </a:p>
                  </a:txBody>
                  <a:tcPr marL="114400" marR="114400" marT="57200" marB="57200" anchor="ctr"/>
                </a:tc>
                <a:tc>
                  <a:txBody>
                    <a:bodyPr vert="horz" lIns="114400" tIns="57200" rIns="114400" bIns="57200" anchor="ctr" anchorCtr="0"/>
                    <a:p>
                      <a:pPr algn="ctr" latinLnBrk="1">
                        <a:defRPr/>
                      </a:pPr>
                      <a:r>
                        <a:rPr lang="en-US" altLang="ko-KR" sz="2000">
                          <a:solidFill>
                            <a:schemeClr val="tx2">
                              <a:lumMod val="50000"/>
                            </a:schemeClr>
                          </a:solidFill>
                          <a:latin typeface="배달의민족 주아"/>
                          <a:ea typeface="배달의민족 주아"/>
                        </a:rPr>
                        <a:t>JAVA, HTML, CSS, JavaScript, SQL</a:t>
                      </a:r>
                      <a:endParaRPr lang="ko-KR" altLang="en-US" sz="2000">
                        <a:solidFill>
                          <a:schemeClr val="tx2">
                            <a:lumMod val="50000"/>
                          </a:schemeClr>
                        </a:solidFill>
                        <a:latin typeface="배달의민족 주아"/>
                        <a:ea typeface="배달의민족 주아"/>
                      </a:endParaRPr>
                    </a:p>
                  </a:txBody>
                  <a:tcPr marL="114400" marR="114400" marT="57200" marB="57200" anchor="ctr"/>
                </a:tc>
              </a:tr>
              <a:tr h="736219">
                <a:tc>
                  <a:txBody>
                    <a:bodyPr vert="horz" lIns="114400" tIns="57200" rIns="114400" bIns="57200" anchor="ctr" anchorCtr="0"/>
                    <a:p>
                      <a:pPr algn="ctr" latinLnBrk="1">
                        <a:defRPr/>
                      </a:pPr>
                      <a:r>
                        <a:rPr lang="ko-KR" altLang="en-US" sz="2000">
                          <a:solidFill>
                            <a:schemeClr val="tx2">
                              <a:lumMod val="50000"/>
                            </a:schemeClr>
                          </a:solidFill>
                          <a:latin typeface="배달의민족 주아"/>
                          <a:ea typeface="배달의민족 주아"/>
                        </a:rPr>
                        <a:t>개발 툴</a:t>
                      </a:r>
                      <a:endParaRPr lang="ko-KR" altLang="en-US" sz="2000">
                        <a:solidFill>
                          <a:schemeClr val="tx2">
                            <a:lumMod val="50000"/>
                          </a:schemeClr>
                        </a:solidFill>
                        <a:latin typeface="배달의민족 주아"/>
                        <a:ea typeface="배달의민족 주아"/>
                      </a:endParaRPr>
                    </a:p>
                  </a:txBody>
                  <a:tcPr marL="114400" marR="114400" marT="57200" marB="57200" anchor="ctr"/>
                </a:tc>
                <a:tc>
                  <a:txBody>
                    <a:bodyPr vert="horz" lIns="114400" tIns="57200" rIns="114400" bIns="57200" anchor="ctr" anchorCtr="0"/>
                    <a:p>
                      <a:pPr algn="ctr" latinLnBrk="1">
                        <a:defRPr/>
                      </a:pPr>
                      <a:r>
                        <a:rPr lang="en-US" altLang="ko-KR" sz="2000">
                          <a:solidFill>
                            <a:schemeClr val="tx2">
                              <a:lumMod val="50000"/>
                            </a:schemeClr>
                          </a:solidFill>
                          <a:latin typeface="배달의민족 주아"/>
                          <a:ea typeface="배달의민족 주아"/>
                        </a:rPr>
                        <a:t>Eclipse, SQL Developer</a:t>
                      </a:r>
                      <a:endParaRPr lang="ko-KR" altLang="en-US" sz="2000">
                        <a:solidFill>
                          <a:schemeClr val="tx2">
                            <a:lumMod val="50000"/>
                          </a:schemeClr>
                        </a:solidFill>
                        <a:latin typeface="배달의민족 주아"/>
                        <a:ea typeface="배달의민족 주아"/>
                      </a:endParaRPr>
                    </a:p>
                  </a:txBody>
                  <a:tcPr marL="114400" marR="114400" marT="57200" marB="5720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역할분담</a:t>
            </a:r>
            <a:endParaRPr lang="ko-KR" altLang="en-US"/>
          </a:p>
        </p:txBody>
      </p:sp>
      <p:pic>
        <p:nvPicPr>
          <p:cNvPr id="9" name="그림 19" descr="그리기이(가) 표시된 사진  자동 생성된 설명"/>
          <p:cNvPicPr>
            <a:picLocks noChangeAspect="1"/>
          </p:cNvPicPr>
          <p:nvPr/>
        </p:nvPicPr>
        <p:blipFill rotWithShape="1">
          <a:blip r:embed="rId2"/>
          <a:stretch>
            <a:fillRect/>
          </a:stretch>
        </p:blipFill>
        <p:spPr>
          <a:xfrm>
            <a:off x="767408" y="836712"/>
            <a:ext cx="1224135" cy="1224135"/>
          </a:xfrm>
          <a:prstGeom prst="rect">
            <a:avLst/>
          </a:prstGeom>
        </p:spPr>
      </p:pic>
      <p:sp>
        <p:nvSpPr>
          <p:cNvPr id="11" name=""/>
          <p:cNvSpPr txBox="1"/>
          <p:nvPr/>
        </p:nvSpPr>
        <p:spPr>
          <a:xfrm>
            <a:off x="2135560" y="980728"/>
            <a:ext cx="8640960" cy="903317"/>
          </a:xfrm>
          <a:prstGeom prst="rect">
            <a:avLst/>
          </a:prstGeom>
        </p:spPr>
        <p:txBody>
          <a:bodyPr wrap="square">
            <a:spAutoFit/>
          </a:bodyPr>
          <a:p>
            <a:pPr>
              <a:defRPr/>
            </a:pPr>
            <a:r>
              <a:rPr lang="ko-KR" altLang="en-US"/>
              <a:t>손홍백</a:t>
            </a:r>
            <a:endParaRPr lang="ko-KR" altLang="en-US"/>
          </a:p>
          <a:p>
            <a:pPr>
              <a:defRPr/>
            </a:pPr>
            <a:r>
              <a:rPr lang="ko-KR" altLang="en-US"/>
              <a:t>숙소예약, 별점리뷰등록 , 숙소 검색 ,북마크  ,별점리뷰 평점 표현</a:t>
            </a:r>
            <a:endParaRPr lang="ko-KR" altLang="en-US"/>
          </a:p>
          <a:p>
            <a:pPr>
              <a:defRPr/>
            </a:pPr>
            <a:endParaRPr lang="ko-KR" altLang="en-US"/>
          </a:p>
        </p:txBody>
      </p:sp>
      <p:pic>
        <p:nvPicPr>
          <p:cNvPr id="12" name="그림 19" descr="그리기이(가) 표시된 사진  자동 생성된 설명"/>
          <p:cNvPicPr>
            <a:picLocks noChangeAspect="1"/>
          </p:cNvPicPr>
          <p:nvPr/>
        </p:nvPicPr>
        <p:blipFill rotWithShape="1">
          <a:blip r:embed="rId3"/>
          <a:stretch>
            <a:fillRect/>
          </a:stretch>
        </p:blipFill>
        <p:spPr>
          <a:xfrm>
            <a:off x="767408" y="1916832"/>
            <a:ext cx="1265357" cy="1265357"/>
          </a:xfrm>
          <a:prstGeom prst="rect">
            <a:avLst/>
          </a:prstGeom>
        </p:spPr>
      </p:pic>
      <p:sp>
        <p:nvSpPr>
          <p:cNvPr id="13" name=""/>
          <p:cNvSpPr txBox="1"/>
          <p:nvPr/>
        </p:nvSpPr>
        <p:spPr>
          <a:xfrm>
            <a:off x="2135560" y="2060848"/>
            <a:ext cx="8640960" cy="1185272"/>
          </a:xfrm>
          <a:prstGeom prst="rect">
            <a:avLst/>
          </a:prstGeom>
        </p:spPr>
        <p:txBody>
          <a:bodyPr wrap="square">
            <a:spAutoFit/>
          </a:bodyPr>
          <a:lstStyle/>
          <a:p>
            <a:pPr>
              <a:defRPr/>
            </a:pPr>
            <a:r>
              <a:rPr lang="ko-KR" altLang="en-US"/>
              <a:t>임상준</a:t>
            </a:r>
            <a:endParaRPr lang="ko-KR" altLang="en-US"/>
          </a:p>
          <a:p>
            <a:pPr>
              <a:defRPr/>
            </a:pPr>
            <a:r>
              <a:rPr lang="en-US" altLang="ko-KR"/>
              <a:t>호스트되기, 내숙소관리, 예약관리 </a:t>
            </a:r>
            <a:endParaRPr lang="en-US" altLang="ko-KR"/>
          </a:p>
          <a:p>
            <a:pPr>
              <a:defRPr/>
            </a:pPr>
            <a:r>
              <a:rPr lang="en-US" altLang="ko-KR"/>
              <a:t>관리자- 숙소관리(예약조회, 숙소승인관리)</a:t>
            </a:r>
            <a:endParaRPr lang="en-US" altLang="ko-KR"/>
          </a:p>
          <a:p>
            <a:pPr>
              <a:defRPr/>
            </a:pPr>
            <a:endParaRPr lang="ko-KR" altLang="en-US"/>
          </a:p>
        </p:txBody>
      </p:sp>
      <p:pic>
        <p:nvPicPr>
          <p:cNvPr id="14" name="그림 19" descr="그리기이(가) 표시된 사진  자동 생성된 설명"/>
          <p:cNvPicPr>
            <a:picLocks noChangeAspect="1"/>
          </p:cNvPicPr>
          <p:nvPr/>
        </p:nvPicPr>
        <p:blipFill rotWithShape="1">
          <a:blip r:embed="rId4"/>
          <a:stretch>
            <a:fillRect/>
          </a:stretch>
        </p:blipFill>
        <p:spPr>
          <a:xfrm>
            <a:off x="767408" y="3099746"/>
            <a:ext cx="1265357" cy="1265357"/>
          </a:xfrm>
          <a:prstGeom prst="rect">
            <a:avLst/>
          </a:prstGeom>
        </p:spPr>
      </p:pic>
      <p:sp>
        <p:nvSpPr>
          <p:cNvPr id="15" name=""/>
          <p:cNvSpPr txBox="1"/>
          <p:nvPr/>
        </p:nvSpPr>
        <p:spPr>
          <a:xfrm>
            <a:off x="2135560" y="3284984"/>
            <a:ext cx="8640960" cy="1180336"/>
          </a:xfrm>
          <a:prstGeom prst="rect">
            <a:avLst/>
          </a:prstGeom>
        </p:spPr>
        <p:txBody>
          <a:bodyPr wrap="square">
            <a:spAutoFit/>
          </a:bodyPr>
          <a:lstStyle/>
          <a:p>
            <a:pPr>
              <a:defRPr/>
            </a:pPr>
            <a:r>
              <a:rPr lang="ko-KR" altLang="en-US"/>
              <a:t>이성수</a:t>
            </a:r>
            <a:endParaRPr lang="ko-KR" altLang="en-US"/>
          </a:p>
          <a:p>
            <a:pPr>
              <a:defRPr/>
            </a:pPr>
            <a:r>
              <a:rPr lang="ko-KR" altLang="en-US"/>
              <a:t>마이페이지</a:t>
            </a:r>
            <a:r>
              <a:rPr lang="en-US" altLang="ko-KR"/>
              <a:t>(개인정보수정, 예약 정보 확인 및 예약취소, 내가작성한 리뷰 확인, 북마크 확인)</a:t>
            </a:r>
            <a:endParaRPr lang="en-US" altLang="ko-KR"/>
          </a:p>
          <a:p>
            <a:pPr>
              <a:defRPr/>
            </a:pPr>
            <a:endParaRPr lang="ko-KR" altLang="en-US"/>
          </a:p>
        </p:txBody>
      </p:sp>
      <p:pic>
        <p:nvPicPr>
          <p:cNvPr id="16" name="그림 19" descr="그리기이(가) 표시된 사진  자동 생성된 설명"/>
          <p:cNvPicPr>
            <a:picLocks noChangeAspect="1"/>
          </p:cNvPicPr>
          <p:nvPr/>
        </p:nvPicPr>
        <p:blipFill rotWithShape="1">
          <a:blip r:embed="rId5"/>
          <a:stretch>
            <a:fillRect/>
          </a:stretch>
        </p:blipFill>
        <p:spPr>
          <a:xfrm>
            <a:off x="767408" y="4221088"/>
            <a:ext cx="1265357" cy="1265357"/>
          </a:xfrm>
          <a:prstGeom prst="rect">
            <a:avLst/>
          </a:prstGeom>
        </p:spPr>
      </p:pic>
      <p:sp>
        <p:nvSpPr>
          <p:cNvPr id="17" name=""/>
          <p:cNvSpPr txBox="1"/>
          <p:nvPr/>
        </p:nvSpPr>
        <p:spPr>
          <a:xfrm>
            <a:off x="2135560" y="4336499"/>
            <a:ext cx="8640960" cy="1186096"/>
          </a:xfrm>
          <a:prstGeom prst="rect">
            <a:avLst/>
          </a:prstGeom>
        </p:spPr>
        <p:txBody>
          <a:bodyPr wrap="square">
            <a:spAutoFit/>
          </a:bodyPr>
          <a:lstStyle/>
          <a:p>
            <a:pPr>
              <a:defRPr/>
            </a:pPr>
            <a:r>
              <a:rPr lang="ko-KR" altLang="en-US"/>
              <a:t>조수연</a:t>
            </a:r>
            <a:endParaRPr lang="ko-KR" altLang="en-US"/>
          </a:p>
          <a:p>
            <a:pPr>
              <a:defRPr/>
            </a:pPr>
            <a:r>
              <a:rPr lang="ko-KR" altLang="en-US"/>
              <a:t>지역/종류에 따른 맛집 검색 , 맛집 상세보기, 맛집 지도 위치 보기</a:t>
            </a:r>
            <a:endParaRPr lang="ko-KR" altLang="en-US"/>
          </a:p>
          <a:p>
            <a:pPr>
              <a:defRPr/>
            </a:pPr>
            <a:r>
              <a:rPr lang="ko-KR" altLang="en-US"/>
              <a:t>관리자-추천맛집( 맛집 등록/ 삭제)</a:t>
            </a:r>
            <a:endParaRPr lang="ko-KR" altLang="en-US"/>
          </a:p>
          <a:p>
            <a:pPr>
              <a:defRPr/>
            </a:pPr>
            <a:endParaRPr lang="ko-KR" altLang="en-US"/>
          </a:p>
        </p:txBody>
      </p:sp>
      <p:pic>
        <p:nvPicPr>
          <p:cNvPr id="18" name="그림 19" descr="그리기이(가) 표시된 사진  자동 생성된 설명"/>
          <p:cNvPicPr>
            <a:picLocks noChangeAspect="1"/>
          </p:cNvPicPr>
          <p:nvPr/>
        </p:nvPicPr>
        <p:blipFill rotWithShape="1">
          <a:blip r:embed="rId6"/>
          <a:stretch>
            <a:fillRect/>
          </a:stretch>
        </p:blipFill>
        <p:spPr>
          <a:xfrm>
            <a:off x="767408" y="5445224"/>
            <a:ext cx="1224135" cy="1224135"/>
          </a:xfrm>
          <a:prstGeom prst="rect">
            <a:avLst/>
          </a:prstGeom>
        </p:spPr>
      </p:pic>
      <p:sp>
        <p:nvSpPr>
          <p:cNvPr id="19" name=""/>
          <p:cNvSpPr txBox="1"/>
          <p:nvPr/>
        </p:nvSpPr>
        <p:spPr>
          <a:xfrm>
            <a:off x="2135560" y="5558775"/>
            <a:ext cx="8640960" cy="1183019"/>
          </a:xfrm>
          <a:prstGeom prst="rect">
            <a:avLst/>
          </a:prstGeom>
        </p:spPr>
        <p:txBody>
          <a:bodyPr wrap="square">
            <a:spAutoFit/>
          </a:bodyPr>
          <a:lstStyle/>
          <a:p>
            <a:pPr>
              <a:defRPr/>
            </a:pPr>
            <a:r>
              <a:rPr lang="ko-KR" altLang="en-US"/>
              <a:t>기보람</a:t>
            </a:r>
            <a:endParaRPr lang="ko-KR" altLang="en-US"/>
          </a:p>
          <a:p>
            <a:pPr>
              <a:defRPr/>
            </a:pPr>
            <a:r>
              <a:rPr lang="ko-KR" altLang="en-US"/>
              <a:t>메인페이지</a:t>
            </a:r>
            <a:r>
              <a:rPr lang="en-US" altLang="ko-KR"/>
              <a:t>/</a:t>
            </a:r>
            <a:r>
              <a:rPr lang="ko-KR" altLang="en-US"/>
              <a:t>로그인</a:t>
            </a:r>
            <a:r>
              <a:rPr lang="en-US" altLang="ko-KR"/>
              <a:t>/</a:t>
            </a:r>
            <a:r>
              <a:rPr lang="ko-KR" altLang="en-US"/>
              <a:t>회원가입</a:t>
            </a:r>
            <a:r>
              <a:rPr lang="en-US" altLang="ko-KR"/>
              <a:t>/</a:t>
            </a:r>
            <a:r>
              <a:rPr lang="ko-KR" altLang="en-US"/>
              <a:t>공지사항</a:t>
            </a:r>
            <a:r>
              <a:rPr lang="en-US" altLang="ko-KR"/>
              <a:t>/</a:t>
            </a:r>
            <a:r>
              <a:rPr lang="ko-KR" altLang="en-US"/>
              <a:t> 자유게시판</a:t>
            </a:r>
            <a:endParaRPr lang="ko-KR" altLang="en-US"/>
          </a:p>
          <a:p>
            <a:pPr>
              <a:defRPr/>
            </a:pPr>
            <a:r>
              <a:rPr lang="ko-KR" altLang="en-US"/>
              <a:t>관리자</a:t>
            </a:r>
            <a:r>
              <a:rPr lang="en-US" altLang="ko-KR"/>
              <a:t>-</a:t>
            </a:r>
            <a:r>
              <a:rPr lang="ko-KR" altLang="en-US"/>
              <a:t>사용자관리</a:t>
            </a:r>
            <a:r>
              <a:rPr lang="en-US" altLang="ko-KR"/>
              <a:t>,</a:t>
            </a:r>
            <a:r>
              <a:rPr lang="ko-KR" altLang="en-US"/>
              <a:t> 게시판관리</a:t>
            </a:r>
            <a:r>
              <a:rPr lang="en-US" altLang="ko-KR"/>
              <a:t>(</a:t>
            </a:r>
            <a:r>
              <a:rPr lang="ko-KR" altLang="en-US"/>
              <a:t>공지사항</a:t>
            </a:r>
            <a:r>
              <a:rPr lang="en-US" altLang="ko-KR"/>
              <a:t>/</a:t>
            </a:r>
            <a:r>
              <a:rPr lang="ko-KR" altLang="en-US"/>
              <a:t>자유게시판</a:t>
            </a:r>
            <a:r>
              <a:rPr lang="en-US" altLang="ko-KR"/>
              <a:t>),</a:t>
            </a:r>
            <a:r>
              <a:rPr lang="ko-KR" altLang="en-US"/>
              <a:t> 리뷰관리</a:t>
            </a:r>
            <a:endParaRPr lang="ko-KR" altLang="en-US"/>
          </a:p>
          <a:p>
            <a:pPr>
              <a:defRPr/>
            </a:pP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요구사항 정의서 </a:t>
            </a:r>
            <a:endParaRPr lang="ko-KR" altLang="en-US"/>
          </a:p>
        </p:txBody>
      </p:sp>
      <p:pic>
        <p:nvPicPr>
          <p:cNvPr id="22" name=""/>
          <p:cNvPicPr>
            <a:picLocks noChangeAspect="1"/>
          </p:cNvPicPr>
          <p:nvPr/>
        </p:nvPicPr>
        <p:blipFill rotWithShape="1">
          <a:blip r:embed="rId2"/>
          <a:srcRect l="3740" t="2350" b="22050"/>
          <a:stretch>
            <a:fillRect/>
          </a:stretch>
        </p:blipFill>
        <p:spPr>
          <a:xfrm>
            <a:off x="1125348" y="836712"/>
            <a:ext cx="9941303" cy="60039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idx="0"/>
          </p:nvPr>
        </p:nvSpPr>
        <p:spPr/>
        <p:txBody>
          <a:bodyPr/>
          <a:lstStyle/>
          <a:p>
            <a:pPr>
              <a:defRPr lang="ko-KR" altLang="en-US"/>
            </a:pPr>
            <a:r>
              <a:rPr lang="ko-KR" altLang="en-US"/>
              <a:t>유스케이스 </a:t>
            </a:r>
            <a:br>
              <a:rPr lang="en-US" altLang="ko-KR"/>
            </a:br>
            <a:r>
              <a:rPr lang="ko-KR" altLang="en-US"/>
              <a:t>다이어그램 </a:t>
            </a:r>
            <a:br>
              <a:rPr lang="en-US" altLang="ko-KR"/>
            </a:br>
            <a:r>
              <a:rPr lang="en-US" altLang="ko-KR"/>
              <a:t>(</a:t>
            </a:r>
            <a:r>
              <a:rPr lang="ko-KR" altLang="en-US"/>
              <a:t>사용자</a:t>
            </a:r>
            <a:r>
              <a:rPr lang="en-US" altLang="ko-KR"/>
              <a:t>)</a:t>
            </a:r>
            <a:endParaRPr lang="en-US" altLang="ko-KR"/>
          </a:p>
        </p:txBody>
      </p:sp>
      <p:pic>
        <p:nvPicPr>
          <p:cNvPr id="21" name=""/>
          <p:cNvPicPr>
            <a:picLocks noChangeAspect="1"/>
          </p:cNvPicPr>
          <p:nvPr/>
        </p:nvPicPr>
        <p:blipFill rotWithShape="1">
          <a:blip r:embed="rId2"/>
          <a:stretch>
            <a:fillRect/>
          </a:stretch>
        </p:blipFill>
        <p:spPr>
          <a:xfrm>
            <a:off x="3215680" y="0"/>
            <a:ext cx="706724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426</ep:Words>
  <ep:PresentationFormat>와이드스크린</ep:PresentationFormat>
  <ep:Paragraphs>107</ep:Paragraphs>
  <ep:Slides>51</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51</vt:i4>
      </vt:variant>
    </vt:vector>
  </ep:HeadingPairs>
  <ep:TitlesOfParts>
    <vt:vector size="52" baseType="lpstr">
      <vt:lpstr>Office 테마</vt:lpstr>
      <vt:lpstr>숙소예약사이트 "일루와" 스토리보드</vt:lpstr>
      <vt:lpstr>전체 목차</vt:lpstr>
      <vt:lpstr>주제선정 이유 및 구현목표</vt:lpstr>
      <vt:lpstr>구현목표</vt:lpstr>
      <vt:lpstr>프로젝트 일정</vt:lpstr>
      <vt:lpstr>개발환경</vt:lpstr>
      <vt:lpstr>역할분담</vt:lpstr>
      <vt:lpstr>요구사항 정의서</vt:lpstr>
      <vt:lpstr>유스케이스  다이어그램  (사용자)</vt:lpstr>
      <vt:lpstr>유스케이스 다이어그램 (관리자)</vt:lpstr>
      <vt:lpstr>클래스  다이어그램 (메인,  회원가입, 로그인, 공지사항, 자유게시판)</vt:lpstr>
      <vt:lpstr>클래스 다이어그램(호스트되기)</vt:lpstr>
      <vt:lpstr>클래스 다이어그램(추천맛집)</vt:lpstr>
      <vt:lpstr>클래스 다이어그램(숙소예약)</vt:lpstr>
      <vt:lpstr>클래스 다이어그램(마이페이지-예약)</vt:lpstr>
      <vt:lpstr>클래스 다이어그램(마이페이지-북마크)</vt:lpstr>
      <vt:lpstr>클래스 다이어그램(마이페이지- 리뷰)</vt:lpstr>
      <vt:lpstr>클래스 다이어그램(마이페이지-계정설정)</vt:lpstr>
      <vt:lpstr>클래스 다이어그램(내숙소관리-예약관리)</vt:lpstr>
      <vt:lpstr>클래스 다이어그램(내숙소관리-숙소관리)</vt:lpstr>
      <vt:lpstr>클래스 다이어그램(관리자)</vt:lpstr>
      <vt:lpstr>시퀀스 다이어그램 (내숙소-리스트, 상세)</vt:lpstr>
      <vt:lpstr>시퀀스 다이어그램 (내숙소-삭제, 수정)</vt:lpstr>
      <vt:lpstr>시퀀스 다이어그램(내숙소-예약리스트보기)</vt:lpstr>
      <vt:lpstr>시퀀스 다이어그램(내숙소예약승인OR거절)</vt:lpstr>
      <vt:lpstr>시퀀스 다이어그램  (로그인, 아이디 ,비번찾기)</vt:lpstr>
      <vt:lpstr>시퀀스 다이어그램 (회원가입, 정보수정)</vt:lpstr>
      <vt:lpstr>시퀀스 다이어그램  (마이페이지)</vt:lpstr>
      <vt:lpstr>시퀀스 다이어그램(숙소예약)</vt:lpstr>
      <vt:lpstr>시퀀스 다이어그램 (자유게시판, 공지사항)</vt:lpstr>
      <vt:lpstr>시퀀스 다이어그램(추천맛집)</vt:lpstr>
      <vt:lpstr>시퀀스 다이어그램 (호스트되기)</vt:lpstr>
      <vt:lpstr>시퀀스 다이어그램(관리자-게시판)</vt:lpstr>
      <vt:lpstr>시퀀스 다이어그램(관리자-로그인)</vt:lpstr>
      <vt:lpstr>시퀀스 다이어그램(관리자-리뷰)</vt:lpstr>
      <vt:lpstr>시퀀스 다이어그램(관리자-예약)</vt:lpstr>
      <vt:lpstr>시퀀스 다이어그램(관리자- 추천맛집)</vt:lpstr>
      <vt:lpstr>시퀀스 다이어그램(관리자-호스트승인)</vt:lpstr>
      <vt:lpstr>시퀀스 다이어그램(관리자-회원관리)</vt:lpstr>
      <vt:lpstr>개념 ERD 1</vt:lpstr>
      <vt:lpstr>개념 ERD2</vt:lpstr>
      <vt:lpstr>ERD</vt:lpstr>
      <vt:lpstr>주요 코드</vt:lpstr>
      <vt:lpstr>슬라이드 44</vt:lpstr>
      <vt:lpstr>슬라이드 45</vt:lpstr>
      <vt:lpstr>슬라이드 46</vt:lpstr>
      <vt:lpstr>슬라이드 47</vt:lpstr>
      <vt:lpstr>슬라이드 48</vt:lpstr>
      <vt:lpstr>주요코드 | 호스트되기(숙소등록)</vt:lpstr>
      <vt:lpstr>주요코드 | 호스트되기(숙소등록)</vt:lpstr>
      <vt:lpstr>작품시연 및 QA</vt:lpstr>
    </vt:vector>
  </ep:TitlesOfParts>
  <ep:HyperlinkBase>http://www.yamestyle.com</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2019-03-11T07:43:12.000</dcterms:created>
  <dc:creator>yamestyle.com</dc:creator>
  <dc:description>본 문서는 공개 배포용으로 작성된 양식으로 저작권 없이 마음껏 사용하실 수 있습니다.</dc:description>
  <cp:keywords>야메군</cp:keywords>
  <cp:lastModifiedBy>boram</cp:lastModifiedBy>
  <dcterms:modified xsi:type="dcterms:W3CDTF">2021-04-25T23:09:24.396</dcterms:modified>
  <cp:revision>402</cp:revision>
  <dc:title>화면설계서 양식_v1.0</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